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bookmarkIdSeed="3">
  <p:sldMasterIdLst>
    <p:sldMasterId id="2147483648" r:id="rId1"/>
  </p:sldMasterIdLst>
  <p:notesMasterIdLst>
    <p:notesMasterId r:id="rId4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82" r:id="rId12"/>
    <p:sldId id="266" r:id="rId13"/>
    <p:sldId id="267" r:id="rId14"/>
    <p:sldId id="268" r:id="rId15"/>
    <p:sldId id="269" r:id="rId16"/>
    <p:sldId id="270" r:id="rId17"/>
    <p:sldId id="271" r:id="rId18"/>
    <p:sldId id="283" r:id="rId19"/>
    <p:sldId id="284" r:id="rId20"/>
    <p:sldId id="286" r:id="rId21"/>
    <p:sldId id="298" r:id="rId22"/>
    <p:sldId id="299" r:id="rId23"/>
    <p:sldId id="300" r:id="rId24"/>
    <p:sldId id="297" r:id="rId25"/>
    <p:sldId id="289" r:id="rId26"/>
    <p:sldId id="293" r:id="rId27"/>
    <p:sldId id="294" r:id="rId28"/>
    <p:sldId id="274" r:id="rId29"/>
    <p:sldId id="296" r:id="rId30"/>
    <p:sldId id="295" r:id="rId31"/>
    <p:sldId id="275" r:id="rId32"/>
    <p:sldId id="276" r:id="rId33"/>
    <p:sldId id="277" r:id="rId34"/>
    <p:sldId id="278" r:id="rId35"/>
    <p:sldId id="279" r:id="rId36"/>
    <p:sldId id="280" r:id="rId37"/>
    <p:sldId id="281" r:id="rId38"/>
    <p:sldId id="285" r:id="rId39"/>
    <p:sldId id="287" r:id="rId40"/>
    <p:sldId id="292" r:id="rId41"/>
    <p:sldId id="290" r:id="rId42"/>
    <p:sldId id="291" r:id="rId43"/>
  </p:sldIdLst>
  <p:sldSz cx="10080625" cy="5670550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000"/>
    <a:srgbClr val="808000"/>
    <a:srgbClr val="CCCC00"/>
    <a:srgbClr val="99FFCC"/>
    <a:srgbClr val="FFCC66"/>
    <a:srgbClr val="FFFF66"/>
    <a:srgbClr val="FFFF99"/>
    <a:srgbClr val="CACA0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655" autoAdjust="0"/>
    <p:restoredTop sz="94660"/>
  </p:normalViewPr>
  <p:slideViewPr>
    <p:cSldViewPr snapToGrid="0">
      <p:cViewPr>
        <p:scale>
          <a:sx n="75" d="100"/>
          <a:sy n="75" d="100"/>
        </p:scale>
        <p:origin x="942" y="-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9BAFCE7-385C-4D08-A8E6-A5A237FE5E2C}" type="doc">
      <dgm:prSet loTypeId="urn:microsoft.com/office/officeart/2005/8/layout/cycle3" loCatId="cycle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07EF3406-1537-4FC3-BB3B-B302757F79FC}">
      <dgm:prSet phldrT="[Text]" custT="1"/>
      <dgm:spPr>
        <a:solidFill>
          <a:schemeClr val="accent2">
            <a:lumMod val="40000"/>
            <a:lumOff val="60000"/>
          </a:schemeClr>
        </a:solidFill>
      </dgm:spPr>
      <dgm:t>
        <a:bodyPr/>
        <a:lstStyle/>
        <a:p>
          <a:r>
            <a:rPr lang="en-US" sz="1800" b="1" spc="-1" dirty="0">
              <a:solidFill>
                <a:schemeClr val="tx1"/>
              </a:solidFill>
              <a:latin typeface="Arial"/>
            </a:rPr>
            <a:t>Lesson 1 : </a:t>
          </a:r>
          <a:br>
            <a:rPr lang="en-US" sz="1800" b="1" spc="-1" dirty="0">
              <a:solidFill>
                <a:schemeClr val="tx1"/>
              </a:solidFill>
              <a:latin typeface="Arial"/>
            </a:rPr>
          </a:br>
          <a:br>
            <a:rPr lang="en-US" sz="1800" b="1" spc="-1" dirty="0">
              <a:solidFill>
                <a:schemeClr val="tx1"/>
              </a:solidFill>
              <a:latin typeface="Arial"/>
            </a:rPr>
          </a:br>
          <a:r>
            <a:rPr lang="en-US" sz="1800" b="0" spc="-1" dirty="0">
              <a:solidFill>
                <a:schemeClr val="tx1"/>
              </a:solidFill>
              <a:latin typeface="Arial"/>
            </a:rPr>
            <a:t>Have a basic knowledge of client’s domain</a:t>
          </a:r>
          <a:endParaRPr lang="en-US" sz="1800" b="0" dirty="0">
            <a:solidFill>
              <a:schemeClr val="tx1"/>
            </a:solidFill>
          </a:endParaRPr>
        </a:p>
      </dgm:t>
    </dgm:pt>
    <dgm:pt modelId="{43678B41-069D-41C3-870C-6205007D00FF}" type="parTrans" cxnId="{56FC9604-78D1-423F-9484-FE2C45CBAF7D}">
      <dgm:prSet/>
      <dgm:spPr/>
      <dgm:t>
        <a:bodyPr/>
        <a:lstStyle/>
        <a:p>
          <a:endParaRPr lang="en-US"/>
        </a:p>
      </dgm:t>
    </dgm:pt>
    <dgm:pt modelId="{D77A00F2-7BC0-4164-9F0E-7B469AE26B9B}" type="sibTrans" cxnId="{56FC9604-78D1-423F-9484-FE2C45CBAF7D}">
      <dgm:prSet/>
      <dgm:spPr>
        <a:solidFill>
          <a:schemeClr val="bg1"/>
        </a:solidFill>
      </dgm:spPr>
      <dgm:t>
        <a:bodyPr/>
        <a:lstStyle/>
        <a:p>
          <a:endParaRPr lang="en-US"/>
        </a:p>
      </dgm:t>
    </dgm:pt>
    <dgm:pt modelId="{A1CD4C90-1F02-478B-8796-8FF20F22BC37}">
      <dgm:prSet phldrT="[Text]" custT="1"/>
      <dgm:spPr>
        <a:solidFill>
          <a:schemeClr val="accent3">
            <a:lumMod val="40000"/>
            <a:lumOff val="60000"/>
          </a:schemeClr>
        </a:solidFill>
      </dgm:spPr>
      <dgm:t>
        <a:bodyPr/>
        <a:lstStyle/>
        <a:p>
          <a:r>
            <a:rPr lang="en-US" sz="1800" b="1" spc="-1" dirty="0">
              <a:solidFill>
                <a:schemeClr val="tx1"/>
              </a:solidFill>
              <a:latin typeface="Arial"/>
            </a:rPr>
            <a:t>Lesson 3 : </a:t>
          </a:r>
          <a:br>
            <a:rPr lang="en-US" sz="1800" b="1" spc="-1" dirty="0">
              <a:solidFill>
                <a:schemeClr val="tx1"/>
              </a:solidFill>
              <a:latin typeface="Arial"/>
            </a:rPr>
          </a:br>
          <a:br>
            <a:rPr lang="en-US" sz="1800" b="1" spc="-1" dirty="0">
              <a:solidFill>
                <a:schemeClr val="tx1"/>
              </a:solidFill>
              <a:latin typeface="Arial"/>
            </a:rPr>
          </a:br>
          <a:r>
            <a:rPr lang="en-US" sz="1800" b="0" spc="-1" dirty="0">
              <a:solidFill>
                <a:schemeClr val="tx1"/>
              </a:solidFill>
              <a:latin typeface="Arial"/>
            </a:rPr>
            <a:t>Master communication skills to engage with people and clients</a:t>
          </a:r>
          <a:endParaRPr lang="en-US" sz="1800" b="0" dirty="0">
            <a:solidFill>
              <a:schemeClr val="tx1"/>
            </a:solidFill>
          </a:endParaRPr>
        </a:p>
      </dgm:t>
    </dgm:pt>
    <dgm:pt modelId="{8160A4B6-5384-4E1F-B6B4-FA23BBADAD1F}" type="parTrans" cxnId="{BAD4385F-30C6-4769-B18E-4AA1C12201D0}">
      <dgm:prSet/>
      <dgm:spPr/>
      <dgm:t>
        <a:bodyPr/>
        <a:lstStyle/>
        <a:p>
          <a:endParaRPr lang="en-US"/>
        </a:p>
      </dgm:t>
    </dgm:pt>
    <dgm:pt modelId="{58D7B302-A217-4323-9389-2BE40656E335}" type="sibTrans" cxnId="{BAD4385F-30C6-4769-B18E-4AA1C12201D0}">
      <dgm:prSet/>
      <dgm:spPr/>
      <dgm:t>
        <a:bodyPr/>
        <a:lstStyle/>
        <a:p>
          <a:endParaRPr lang="en-US"/>
        </a:p>
      </dgm:t>
    </dgm:pt>
    <dgm:pt modelId="{E7075B66-39FC-4EC8-8F73-F002987229CC}">
      <dgm:prSet phldrT="[Text]" custT="1"/>
      <dgm:spPr>
        <a:solidFill>
          <a:schemeClr val="accent4">
            <a:lumMod val="40000"/>
            <a:lumOff val="60000"/>
          </a:schemeClr>
        </a:solidFill>
      </dgm:spPr>
      <dgm:t>
        <a:bodyPr/>
        <a:lstStyle/>
        <a:p>
          <a:r>
            <a:rPr lang="en-US" sz="1800" b="1" spc="-1" dirty="0">
              <a:solidFill>
                <a:schemeClr val="tx1"/>
              </a:solidFill>
              <a:latin typeface="Arial"/>
            </a:rPr>
            <a:t>Lesson 2 :</a:t>
          </a:r>
          <a:br>
            <a:rPr lang="en-US" sz="1800" b="1" spc="-1" dirty="0">
              <a:solidFill>
                <a:schemeClr val="tx1"/>
              </a:solidFill>
              <a:latin typeface="Arial"/>
            </a:rPr>
          </a:br>
          <a:br>
            <a:rPr lang="en-US" sz="1800" b="1" spc="-1" dirty="0">
              <a:solidFill>
                <a:schemeClr val="tx1"/>
              </a:solidFill>
              <a:latin typeface="Arial"/>
            </a:rPr>
          </a:br>
          <a:r>
            <a:rPr lang="en-US" sz="1800" b="0" spc="-1" dirty="0">
              <a:solidFill>
                <a:schemeClr val="tx1"/>
              </a:solidFill>
              <a:latin typeface="Arial"/>
            </a:rPr>
            <a:t>Possess </a:t>
          </a:r>
          <a:br>
            <a:rPr lang="en-US" sz="1800" b="0" spc="-1" dirty="0">
              <a:solidFill>
                <a:schemeClr val="tx1"/>
              </a:solidFill>
              <a:latin typeface="Arial"/>
            </a:rPr>
          </a:br>
          <a:r>
            <a:rPr lang="en-US" sz="1800" b="0" spc="-1" dirty="0">
              <a:solidFill>
                <a:schemeClr val="tx1"/>
              </a:solidFill>
              <a:latin typeface="Arial"/>
            </a:rPr>
            <a:t>storytelling skills</a:t>
          </a:r>
          <a:endParaRPr lang="en-US" sz="1800" b="0" dirty="0">
            <a:solidFill>
              <a:schemeClr val="tx1"/>
            </a:solidFill>
          </a:endParaRPr>
        </a:p>
      </dgm:t>
    </dgm:pt>
    <dgm:pt modelId="{160B544D-E685-464B-B9B0-F8DDB607D6EF}" type="parTrans" cxnId="{8ACE1A5A-110F-4A60-8D74-644EC331FA0D}">
      <dgm:prSet/>
      <dgm:spPr/>
      <dgm:t>
        <a:bodyPr/>
        <a:lstStyle/>
        <a:p>
          <a:endParaRPr lang="en-US"/>
        </a:p>
      </dgm:t>
    </dgm:pt>
    <dgm:pt modelId="{115B3865-21FF-4F10-AEB5-25EBF201681F}" type="sibTrans" cxnId="{8ACE1A5A-110F-4A60-8D74-644EC331FA0D}">
      <dgm:prSet/>
      <dgm:spPr/>
      <dgm:t>
        <a:bodyPr/>
        <a:lstStyle/>
        <a:p>
          <a:endParaRPr lang="en-US"/>
        </a:p>
      </dgm:t>
    </dgm:pt>
    <dgm:pt modelId="{4F49CFD0-9972-4E8B-BE0A-3E3515B3B33E}" type="pres">
      <dgm:prSet presAssocID="{F9BAFCE7-385C-4D08-A8E6-A5A237FE5E2C}" presName="Name0" presStyleCnt="0">
        <dgm:presLayoutVars>
          <dgm:dir/>
          <dgm:resizeHandles val="exact"/>
        </dgm:presLayoutVars>
      </dgm:prSet>
      <dgm:spPr/>
    </dgm:pt>
    <dgm:pt modelId="{49DF2E2A-1C50-4575-AA1B-F15C2E526F0F}" type="pres">
      <dgm:prSet presAssocID="{F9BAFCE7-385C-4D08-A8E6-A5A237FE5E2C}" presName="cycle" presStyleCnt="0"/>
      <dgm:spPr/>
    </dgm:pt>
    <dgm:pt modelId="{32C35D73-1115-424E-9F97-9AE87DCF6CF9}" type="pres">
      <dgm:prSet presAssocID="{07EF3406-1537-4FC3-BB3B-B302757F79FC}" presName="nodeFirstNode" presStyleLbl="node1" presStyleIdx="0" presStyleCnt="3" custScaleX="115086" custScaleY="113177">
        <dgm:presLayoutVars>
          <dgm:bulletEnabled val="1"/>
        </dgm:presLayoutVars>
      </dgm:prSet>
      <dgm:spPr/>
    </dgm:pt>
    <dgm:pt modelId="{2BB3B9EC-588C-46F1-9A84-B35BF6178673}" type="pres">
      <dgm:prSet presAssocID="{D77A00F2-7BC0-4164-9F0E-7B469AE26B9B}" presName="sibTransFirstNode" presStyleLbl="bgShp" presStyleIdx="0" presStyleCnt="1" custLinFactNeighborX="2524" custLinFactNeighborY="9664"/>
      <dgm:spPr/>
    </dgm:pt>
    <dgm:pt modelId="{E32A69EB-ADAA-447F-99C5-7E0D766B2709}" type="pres">
      <dgm:prSet presAssocID="{A1CD4C90-1F02-478B-8796-8FF20F22BC37}" presName="nodeFollowingNodes" presStyleLbl="node1" presStyleIdx="1" presStyleCnt="3" custScaleX="114392" custScaleY="121481" custRadScaleRad="111688" custRadScaleInc="-23273">
        <dgm:presLayoutVars>
          <dgm:bulletEnabled val="1"/>
        </dgm:presLayoutVars>
      </dgm:prSet>
      <dgm:spPr/>
    </dgm:pt>
    <dgm:pt modelId="{EFA9818E-C538-4CC7-9BCA-E8D6C26848CB}" type="pres">
      <dgm:prSet presAssocID="{E7075B66-39FC-4EC8-8F73-F002987229CC}" presName="nodeFollowingNodes" presStyleLbl="node1" presStyleIdx="2" presStyleCnt="3" custScaleY="116964" custRadScaleRad="107382" custRadScaleInc="22866">
        <dgm:presLayoutVars>
          <dgm:bulletEnabled val="1"/>
        </dgm:presLayoutVars>
      </dgm:prSet>
      <dgm:spPr/>
    </dgm:pt>
  </dgm:ptLst>
  <dgm:cxnLst>
    <dgm:cxn modelId="{56FC9604-78D1-423F-9484-FE2C45CBAF7D}" srcId="{F9BAFCE7-385C-4D08-A8E6-A5A237FE5E2C}" destId="{07EF3406-1537-4FC3-BB3B-B302757F79FC}" srcOrd="0" destOrd="0" parTransId="{43678B41-069D-41C3-870C-6205007D00FF}" sibTransId="{D77A00F2-7BC0-4164-9F0E-7B469AE26B9B}"/>
    <dgm:cxn modelId="{EB74B13E-B7DB-41FF-82DC-9ADE7C90A0E7}" type="presOf" srcId="{07EF3406-1537-4FC3-BB3B-B302757F79FC}" destId="{32C35D73-1115-424E-9F97-9AE87DCF6CF9}" srcOrd="0" destOrd="0" presId="urn:microsoft.com/office/officeart/2005/8/layout/cycle3"/>
    <dgm:cxn modelId="{BAD4385F-30C6-4769-B18E-4AA1C12201D0}" srcId="{F9BAFCE7-385C-4D08-A8E6-A5A237FE5E2C}" destId="{A1CD4C90-1F02-478B-8796-8FF20F22BC37}" srcOrd="1" destOrd="0" parTransId="{8160A4B6-5384-4E1F-B6B4-FA23BBADAD1F}" sibTransId="{58D7B302-A217-4323-9389-2BE40656E335}"/>
    <dgm:cxn modelId="{4500F864-0127-40E9-B076-10A4F89F4CE1}" type="presOf" srcId="{E7075B66-39FC-4EC8-8F73-F002987229CC}" destId="{EFA9818E-C538-4CC7-9BCA-E8D6C26848CB}" srcOrd="0" destOrd="0" presId="urn:microsoft.com/office/officeart/2005/8/layout/cycle3"/>
    <dgm:cxn modelId="{70944C55-534E-4220-83EB-72E98070EA91}" type="presOf" srcId="{A1CD4C90-1F02-478B-8796-8FF20F22BC37}" destId="{E32A69EB-ADAA-447F-99C5-7E0D766B2709}" srcOrd="0" destOrd="0" presId="urn:microsoft.com/office/officeart/2005/8/layout/cycle3"/>
    <dgm:cxn modelId="{8ACE1A5A-110F-4A60-8D74-644EC331FA0D}" srcId="{F9BAFCE7-385C-4D08-A8E6-A5A237FE5E2C}" destId="{E7075B66-39FC-4EC8-8F73-F002987229CC}" srcOrd="2" destOrd="0" parTransId="{160B544D-E685-464B-B9B0-F8DDB607D6EF}" sibTransId="{115B3865-21FF-4F10-AEB5-25EBF201681F}"/>
    <dgm:cxn modelId="{4E45E2A5-868A-4B49-9114-17F9F4FC16EC}" type="presOf" srcId="{D77A00F2-7BC0-4164-9F0E-7B469AE26B9B}" destId="{2BB3B9EC-588C-46F1-9A84-B35BF6178673}" srcOrd="0" destOrd="0" presId="urn:microsoft.com/office/officeart/2005/8/layout/cycle3"/>
    <dgm:cxn modelId="{AB3FC7F7-2B96-4DF6-96B3-52EF112844F6}" type="presOf" srcId="{F9BAFCE7-385C-4D08-A8E6-A5A237FE5E2C}" destId="{4F49CFD0-9972-4E8B-BE0A-3E3515B3B33E}" srcOrd="0" destOrd="0" presId="urn:microsoft.com/office/officeart/2005/8/layout/cycle3"/>
    <dgm:cxn modelId="{D754DA0B-DF5C-4936-9203-A4C5BF4BD5CF}" type="presParOf" srcId="{4F49CFD0-9972-4E8B-BE0A-3E3515B3B33E}" destId="{49DF2E2A-1C50-4575-AA1B-F15C2E526F0F}" srcOrd="0" destOrd="0" presId="urn:microsoft.com/office/officeart/2005/8/layout/cycle3"/>
    <dgm:cxn modelId="{87767523-3F1A-4680-840C-446D8982E65C}" type="presParOf" srcId="{49DF2E2A-1C50-4575-AA1B-F15C2E526F0F}" destId="{32C35D73-1115-424E-9F97-9AE87DCF6CF9}" srcOrd="0" destOrd="0" presId="urn:microsoft.com/office/officeart/2005/8/layout/cycle3"/>
    <dgm:cxn modelId="{BB77A57F-04F0-45D6-871B-AB10E5C067E4}" type="presParOf" srcId="{49DF2E2A-1C50-4575-AA1B-F15C2E526F0F}" destId="{2BB3B9EC-588C-46F1-9A84-B35BF6178673}" srcOrd="1" destOrd="0" presId="urn:microsoft.com/office/officeart/2005/8/layout/cycle3"/>
    <dgm:cxn modelId="{C8251C8E-5BCC-4CC0-B9FD-11A1C5173C64}" type="presParOf" srcId="{49DF2E2A-1C50-4575-AA1B-F15C2E526F0F}" destId="{E32A69EB-ADAA-447F-99C5-7E0D766B2709}" srcOrd="2" destOrd="0" presId="urn:microsoft.com/office/officeart/2005/8/layout/cycle3"/>
    <dgm:cxn modelId="{CDB6CB20-2BFB-4490-97A6-09F98ADEE2D4}" type="presParOf" srcId="{49DF2E2A-1C50-4575-AA1B-F15C2E526F0F}" destId="{EFA9818E-C538-4CC7-9BCA-E8D6C26848CB}" srcOrd="3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B3B9EC-588C-46F1-9A84-B35BF6178673}">
      <dsp:nvSpPr>
        <dsp:cNvPr id="0" name=""/>
        <dsp:cNvSpPr/>
      </dsp:nvSpPr>
      <dsp:spPr>
        <a:xfrm>
          <a:off x="1498554" y="-204634"/>
          <a:ext cx="3723297" cy="3723297"/>
        </a:xfrm>
        <a:prstGeom prst="circularArrow">
          <a:avLst>
            <a:gd name="adj1" fmla="val 5689"/>
            <a:gd name="adj2" fmla="val 340510"/>
            <a:gd name="adj3" fmla="val 11587678"/>
            <a:gd name="adj4" fmla="val 18901982"/>
            <a:gd name="adj5" fmla="val 5908"/>
          </a:avLst>
        </a:prstGeom>
        <a:solidFill>
          <a:schemeClr val="bg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2C35D73-1115-424E-9F97-9AE87DCF6CF9}">
      <dsp:nvSpPr>
        <dsp:cNvPr id="0" name=""/>
        <dsp:cNvSpPr/>
      </dsp:nvSpPr>
      <dsp:spPr>
        <a:xfrm>
          <a:off x="1763182" y="-112188"/>
          <a:ext cx="3006088" cy="1478112"/>
        </a:xfrm>
        <a:prstGeom prst="roundRect">
          <a:avLst/>
        </a:prstGeom>
        <a:solidFill>
          <a:schemeClr val="accent2">
            <a:lumMod val="40000"/>
            <a:lumOff val="6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spc="-1" dirty="0">
              <a:solidFill>
                <a:schemeClr val="tx1"/>
              </a:solidFill>
              <a:latin typeface="Arial"/>
            </a:rPr>
            <a:t>Lesson 1 : </a:t>
          </a:r>
          <a:br>
            <a:rPr lang="en-US" sz="1800" b="1" kern="1200" spc="-1" dirty="0">
              <a:solidFill>
                <a:schemeClr val="tx1"/>
              </a:solidFill>
              <a:latin typeface="Arial"/>
            </a:rPr>
          </a:br>
          <a:br>
            <a:rPr lang="en-US" sz="1800" b="1" kern="1200" spc="-1" dirty="0">
              <a:solidFill>
                <a:schemeClr val="tx1"/>
              </a:solidFill>
              <a:latin typeface="Arial"/>
            </a:rPr>
          </a:br>
          <a:r>
            <a:rPr lang="en-US" sz="1800" b="0" kern="1200" spc="-1" dirty="0">
              <a:solidFill>
                <a:schemeClr val="tx1"/>
              </a:solidFill>
              <a:latin typeface="Arial"/>
            </a:rPr>
            <a:t>Have a basic knowledge of client’s domain</a:t>
          </a:r>
          <a:endParaRPr lang="en-US" sz="1800" b="0" kern="1200" dirty="0">
            <a:solidFill>
              <a:schemeClr val="tx1"/>
            </a:solidFill>
          </a:endParaRPr>
        </a:p>
      </dsp:txBody>
      <dsp:txXfrm>
        <a:off x="1835337" y="-40033"/>
        <a:ext cx="2861778" cy="1333802"/>
      </dsp:txXfrm>
    </dsp:sp>
    <dsp:sp modelId="{E32A69EB-ADAA-447F-99C5-7E0D766B2709}">
      <dsp:nvSpPr>
        <dsp:cNvPr id="0" name=""/>
        <dsp:cNvSpPr/>
      </dsp:nvSpPr>
      <dsp:spPr>
        <a:xfrm>
          <a:off x="3569472" y="1749436"/>
          <a:ext cx="2987961" cy="1586564"/>
        </a:xfrm>
        <a:prstGeom prst="roundRect">
          <a:avLst/>
        </a:prstGeom>
        <a:solidFill>
          <a:schemeClr val="accent3">
            <a:lumMod val="40000"/>
            <a:lumOff val="6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spc="-1" dirty="0">
              <a:solidFill>
                <a:schemeClr val="tx1"/>
              </a:solidFill>
              <a:latin typeface="Arial"/>
            </a:rPr>
            <a:t>Lesson 3 : </a:t>
          </a:r>
          <a:br>
            <a:rPr lang="en-US" sz="1800" b="1" kern="1200" spc="-1" dirty="0">
              <a:solidFill>
                <a:schemeClr val="tx1"/>
              </a:solidFill>
              <a:latin typeface="Arial"/>
            </a:rPr>
          </a:br>
          <a:br>
            <a:rPr lang="en-US" sz="1800" b="1" kern="1200" spc="-1" dirty="0">
              <a:solidFill>
                <a:schemeClr val="tx1"/>
              </a:solidFill>
              <a:latin typeface="Arial"/>
            </a:rPr>
          </a:br>
          <a:r>
            <a:rPr lang="en-US" sz="1800" b="0" kern="1200" spc="-1" dirty="0">
              <a:solidFill>
                <a:schemeClr val="tx1"/>
              </a:solidFill>
              <a:latin typeface="Arial"/>
            </a:rPr>
            <a:t>Master communication skills to engage with people and clients</a:t>
          </a:r>
          <a:endParaRPr lang="en-US" sz="1800" b="0" kern="1200" dirty="0">
            <a:solidFill>
              <a:schemeClr val="tx1"/>
            </a:solidFill>
          </a:endParaRPr>
        </a:p>
      </dsp:txBody>
      <dsp:txXfrm>
        <a:off x="3646922" y="1826886"/>
        <a:ext cx="2833061" cy="1431664"/>
      </dsp:txXfrm>
    </dsp:sp>
    <dsp:sp modelId="{EFA9818E-C538-4CC7-9BCA-E8D6C26848CB}">
      <dsp:nvSpPr>
        <dsp:cNvPr id="0" name=""/>
        <dsp:cNvSpPr/>
      </dsp:nvSpPr>
      <dsp:spPr>
        <a:xfrm>
          <a:off x="234068" y="1778932"/>
          <a:ext cx="2612037" cy="1527571"/>
        </a:xfrm>
        <a:prstGeom prst="roundRect">
          <a:avLst/>
        </a:prstGeom>
        <a:solidFill>
          <a:schemeClr val="accent4">
            <a:lumMod val="40000"/>
            <a:lumOff val="6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spc="-1" dirty="0">
              <a:solidFill>
                <a:schemeClr val="tx1"/>
              </a:solidFill>
              <a:latin typeface="Arial"/>
            </a:rPr>
            <a:t>Lesson 2 :</a:t>
          </a:r>
          <a:br>
            <a:rPr lang="en-US" sz="1800" b="1" kern="1200" spc="-1" dirty="0">
              <a:solidFill>
                <a:schemeClr val="tx1"/>
              </a:solidFill>
              <a:latin typeface="Arial"/>
            </a:rPr>
          </a:br>
          <a:br>
            <a:rPr lang="en-US" sz="1800" b="1" kern="1200" spc="-1" dirty="0">
              <a:solidFill>
                <a:schemeClr val="tx1"/>
              </a:solidFill>
              <a:latin typeface="Arial"/>
            </a:rPr>
          </a:br>
          <a:r>
            <a:rPr lang="en-US" sz="1800" b="0" kern="1200" spc="-1" dirty="0">
              <a:solidFill>
                <a:schemeClr val="tx1"/>
              </a:solidFill>
              <a:latin typeface="Arial"/>
            </a:rPr>
            <a:t>Possess </a:t>
          </a:r>
          <a:br>
            <a:rPr lang="en-US" sz="1800" b="0" kern="1200" spc="-1" dirty="0">
              <a:solidFill>
                <a:schemeClr val="tx1"/>
              </a:solidFill>
              <a:latin typeface="Arial"/>
            </a:rPr>
          </a:br>
          <a:r>
            <a:rPr lang="en-US" sz="1800" b="0" kern="1200" spc="-1" dirty="0">
              <a:solidFill>
                <a:schemeClr val="tx1"/>
              </a:solidFill>
              <a:latin typeface="Arial"/>
            </a:rPr>
            <a:t>storytelling skills</a:t>
          </a:r>
          <a:endParaRPr lang="en-US" sz="1800" b="0" kern="1200" dirty="0">
            <a:solidFill>
              <a:schemeClr val="tx1"/>
            </a:solidFill>
          </a:endParaRPr>
        </a:p>
      </dsp:txBody>
      <dsp:txXfrm>
        <a:off x="308638" y="1853502"/>
        <a:ext cx="2462897" cy="137843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281488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79DE07-1B77-49B4-97DA-60318BFB8161}" type="datetimeFigureOut">
              <a:rPr lang="en-US" smtClean="0"/>
              <a:t>2/1/2021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573088" y="1336675"/>
            <a:ext cx="6413500" cy="36083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281488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FC4472-5898-4702-A0FB-E355BC590D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4454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FC4472-5898-4702-A0FB-E355BC590D3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8483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04000" y="3044160"/>
            <a:ext cx="907164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504000" y="3044160"/>
            <a:ext cx="442692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5152680" y="3044160"/>
            <a:ext cx="442692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068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3571200" y="1326600"/>
            <a:ext cx="292068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6638040" y="1326600"/>
            <a:ext cx="292068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504000" y="3044160"/>
            <a:ext cx="292068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3571200" y="3044160"/>
            <a:ext cx="292068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6638040" y="3044160"/>
            <a:ext cx="292068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1640" cy="43884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504000" y="3044160"/>
            <a:ext cx="442692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5152680" y="3044160"/>
            <a:ext cx="442692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504000" y="3044160"/>
            <a:ext cx="907164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en-US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Seventh Outline Level</a:t>
            </a:r>
          </a:p>
        </p:txBody>
      </p:sp>
      <p:sp>
        <p:nvSpPr>
          <p:cNvPr id="2" name="PlaceHolder 3"/>
          <p:cNvSpPr>
            <a:spLocks noGrp="1"/>
          </p:cNvSpPr>
          <p:nvPr>
            <p:ph type="dt"/>
          </p:nvPr>
        </p:nvSpPr>
        <p:spPr>
          <a:xfrm>
            <a:off x="504000" y="5165280"/>
            <a:ext cx="2348280" cy="39060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en-US" sz="1400" b="0" strike="noStrike" spc="-1">
                <a:latin typeface="Times New Roman"/>
              </a:rPr>
              <a:t>&lt;date/time&gt;</a:t>
            </a:r>
          </a:p>
        </p:txBody>
      </p:sp>
      <p:sp>
        <p:nvSpPr>
          <p:cNvPr id="3" name="PlaceHolder 4"/>
          <p:cNvSpPr>
            <a:spLocks noGrp="1"/>
          </p:cNvSpPr>
          <p:nvPr>
            <p:ph type="ftr"/>
          </p:nvPr>
        </p:nvSpPr>
        <p:spPr>
          <a:xfrm>
            <a:off x="3447360" y="5165280"/>
            <a:ext cx="3195000" cy="39060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/>
            <a:r>
              <a:rPr lang="en-US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4" name="PlaceHolder 5"/>
          <p:cNvSpPr>
            <a:spLocks noGrp="1"/>
          </p:cNvSpPr>
          <p:nvPr>
            <p:ph type="sldNum"/>
          </p:nvPr>
        </p:nvSpPr>
        <p:spPr>
          <a:xfrm>
            <a:off x="7227360" y="5165280"/>
            <a:ext cx="2348280" cy="39060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r"/>
            <a:fld id="{39B8FB1C-94A8-4B7E-8B7F-062180358EC7}" type="slidenum">
              <a:rPr lang="en-US" sz="1400" b="0" strike="noStrike" spc="-1">
                <a:latin typeface="Times New Roman"/>
              </a:rPr>
              <a:t>‹#›</a:t>
            </a:fld>
            <a:endParaRPr lang="en-US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.png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gi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2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0.png"/><Relationship Id="rId5" Type="http://schemas.openxmlformats.org/officeDocument/2006/relationships/image" Target="../media/image33.png"/><Relationship Id="rId4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11" Type="http://schemas.openxmlformats.org/officeDocument/2006/relationships/image" Target="../media/image2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2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.png"/><Relationship Id="rId4" Type="http://schemas.openxmlformats.org/officeDocument/2006/relationships/image" Target="../media/image19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CustomShape 1"/>
          <p:cNvSpPr/>
          <p:nvPr/>
        </p:nvSpPr>
        <p:spPr>
          <a:xfrm>
            <a:off x="9052560" y="-969480"/>
            <a:ext cx="2007000" cy="2158200"/>
          </a:xfrm>
          <a:prstGeom prst="ellipse">
            <a:avLst/>
          </a:prstGeom>
          <a:solidFill>
            <a:srgbClr val="FFFBCC"/>
          </a:solidFill>
          <a:ln>
            <a:solidFill>
              <a:srgbClr val="FFF9AE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2" name="CustomShape 2"/>
          <p:cNvSpPr/>
          <p:nvPr/>
        </p:nvSpPr>
        <p:spPr>
          <a:xfrm>
            <a:off x="-1001160" y="-1058400"/>
            <a:ext cx="2007000" cy="2158200"/>
          </a:xfrm>
          <a:prstGeom prst="ellipse">
            <a:avLst/>
          </a:prstGeom>
          <a:solidFill>
            <a:srgbClr val="FFFBCC"/>
          </a:solidFill>
          <a:ln>
            <a:solidFill>
              <a:srgbClr val="FFF9AE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3" name="TextShape 3"/>
          <p:cNvSpPr txBox="1"/>
          <p:nvPr/>
        </p:nvSpPr>
        <p:spPr>
          <a:xfrm>
            <a:off x="504360" y="1380240"/>
            <a:ext cx="9071640" cy="1823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r>
              <a:rPr lang="en-US" sz="3200" b="1" strike="noStrike" spc="-1" dirty="0">
                <a:latin typeface="Arial"/>
              </a:rPr>
              <a:t> </a:t>
            </a:r>
            <a:r>
              <a:rPr lang="en-US" sz="3200" b="1" strike="noStrike" spc="-1" dirty="0">
                <a:latin typeface="Arial"/>
                <a:ea typeface="Noto Sans CJK SC"/>
              </a:rPr>
              <a:t> </a:t>
            </a:r>
            <a:endParaRPr lang="en-US" sz="3200" b="0" strike="noStrike" spc="-1" dirty="0">
              <a:latin typeface="Arial"/>
            </a:endParaRPr>
          </a:p>
          <a:p>
            <a:pPr algn="ctr"/>
            <a:r>
              <a:rPr lang="en-US" sz="3200" b="1" strike="noStrike" spc="-1" dirty="0">
                <a:latin typeface="Arial"/>
                <a:ea typeface="Noto Sans CJK SC"/>
              </a:rPr>
              <a:t>Predicting </a:t>
            </a:r>
            <a:r>
              <a:rPr lang="en-US" sz="3200" b="1" strike="noStrike" spc="-1" dirty="0">
                <a:latin typeface="Arial"/>
              </a:rPr>
              <a:t>Real Private Consumption</a:t>
            </a:r>
            <a:endParaRPr lang="en-US" sz="3200" b="0" strike="noStrike" spc="-1" dirty="0">
              <a:latin typeface="Arial"/>
            </a:endParaRPr>
          </a:p>
          <a:p>
            <a:pPr algn="ctr"/>
            <a:r>
              <a:rPr lang="en-US" sz="3200" b="1" strike="noStrike" spc="-1" dirty="0">
                <a:latin typeface="Arial"/>
              </a:rPr>
              <a:t>Using Time Series:</a:t>
            </a:r>
            <a:endParaRPr lang="en-US" sz="3200" b="0" strike="noStrike" spc="-1" dirty="0">
              <a:latin typeface="Arial"/>
            </a:endParaRPr>
          </a:p>
          <a:p>
            <a:pPr algn="ctr"/>
            <a:r>
              <a:rPr lang="en-US" sz="3200" b="1" strike="noStrike" spc="-1" dirty="0">
                <a:latin typeface="Arial"/>
              </a:rPr>
              <a:t>A Machine Learning Approach</a:t>
            </a:r>
            <a:endParaRPr lang="en-US" sz="3200" b="0" strike="noStrike" spc="-1" dirty="0">
              <a:latin typeface="Arial"/>
            </a:endParaRPr>
          </a:p>
        </p:txBody>
      </p:sp>
      <p:sp>
        <p:nvSpPr>
          <p:cNvPr id="44" name="TextShape 4"/>
          <p:cNvSpPr txBox="1"/>
          <p:nvPr/>
        </p:nvSpPr>
        <p:spPr>
          <a:xfrm>
            <a:off x="833760" y="3799080"/>
            <a:ext cx="8412480" cy="13402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US" sz="2200" b="0" strike="noStrike" spc="-1" dirty="0">
                <a:latin typeface="Arial"/>
                <a:ea typeface="Noto Sans CJK SC"/>
              </a:rPr>
              <a:t>	</a:t>
            </a:r>
            <a:r>
              <a:rPr lang="en-US" sz="2200" b="0" strike="noStrike" spc="-1" dirty="0">
                <a:latin typeface="Arial"/>
              </a:rPr>
              <a:t>Supervisor	 	: </a:t>
            </a:r>
            <a:r>
              <a:rPr lang="en-US" sz="2200" b="0" strike="noStrike" spc="-1" dirty="0" err="1">
                <a:latin typeface="Arial"/>
              </a:rPr>
              <a:t>Mohd</a:t>
            </a:r>
            <a:r>
              <a:rPr lang="en-US" sz="2200" b="0" strike="noStrike" spc="-1" dirty="0">
                <a:latin typeface="Arial"/>
              </a:rPr>
              <a:t> Azam Osman</a:t>
            </a:r>
          </a:p>
          <a:p>
            <a:r>
              <a:rPr lang="en-US" sz="2200" b="0" strike="noStrike" spc="-1" dirty="0">
                <a:latin typeface="Arial"/>
              </a:rPr>
              <a:t>	Student Name		: Muhammad Azzubair bin Azeman</a:t>
            </a:r>
          </a:p>
          <a:p>
            <a:r>
              <a:rPr lang="en-US" sz="2200" b="0" strike="noStrike" spc="-1" dirty="0">
                <a:latin typeface="Arial"/>
              </a:rPr>
              <a:t>	Mentor			: Patrick Lam Kar Jun</a:t>
            </a:r>
          </a:p>
          <a:p>
            <a:r>
              <a:rPr lang="en-US" sz="2200" b="0" strike="noStrike" spc="-1" dirty="0">
                <a:latin typeface="Arial"/>
              </a:rPr>
              <a:t>	Practicum Company	: </a:t>
            </a:r>
            <a:r>
              <a:rPr lang="en-US" sz="2200" b="0" strike="noStrike" spc="-1" dirty="0" err="1">
                <a:latin typeface="Arial"/>
              </a:rPr>
              <a:t>DataMicron</a:t>
            </a:r>
            <a:r>
              <a:rPr lang="en-US" sz="2200" b="0" strike="noStrike" spc="-1" dirty="0">
                <a:latin typeface="Arial"/>
              </a:rPr>
              <a:t> Systems </a:t>
            </a:r>
            <a:r>
              <a:rPr lang="en-US" sz="2200" b="0" strike="noStrike" spc="-1" dirty="0" err="1">
                <a:latin typeface="Arial"/>
              </a:rPr>
              <a:t>Sdn</a:t>
            </a:r>
            <a:r>
              <a:rPr lang="en-US" sz="2200" b="0" strike="noStrike" spc="-1" dirty="0">
                <a:latin typeface="Arial"/>
              </a:rPr>
              <a:t> </a:t>
            </a:r>
            <a:r>
              <a:rPr lang="en-US" sz="2200" b="0" strike="noStrike" spc="-1" dirty="0" err="1">
                <a:latin typeface="Arial"/>
              </a:rPr>
              <a:t>Bhd</a:t>
            </a:r>
            <a:endParaRPr lang="en-US" sz="2200" b="0" strike="noStrike" spc="-1" dirty="0">
              <a:latin typeface="Arial"/>
            </a:endParaRPr>
          </a:p>
        </p:txBody>
      </p:sp>
      <p:pic>
        <p:nvPicPr>
          <p:cNvPr id="45" name="Picture 44"/>
          <p:cNvPicPr/>
          <p:nvPr/>
        </p:nvPicPr>
        <p:blipFill>
          <a:blip r:embed="rId2"/>
          <a:srcRect l="5639" r="71713"/>
          <a:stretch/>
        </p:blipFill>
        <p:spPr>
          <a:xfrm>
            <a:off x="73080" y="91440"/>
            <a:ext cx="658440" cy="822960"/>
          </a:xfrm>
          <a:prstGeom prst="rect">
            <a:avLst/>
          </a:prstGeom>
          <a:ln>
            <a:noFill/>
          </a:ln>
        </p:spPr>
      </p:pic>
      <p:pic>
        <p:nvPicPr>
          <p:cNvPr id="46" name="Picture 45"/>
          <p:cNvPicPr/>
          <p:nvPr/>
        </p:nvPicPr>
        <p:blipFill>
          <a:blip r:embed="rId3"/>
          <a:srcRect r="83114"/>
          <a:stretch/>
        </p:blipFill>
        <p:spPr>
          <a:xfrm>
            <a:off x="9389880" y="183600"/>
            <a:ext cx="618120" cy="648720"/>
          </a:xfrm>
          <a:prstGeom prst="rect">
            <a:avLst/>
          </a:prstGeom>
          <a:ln>
            <a:noFill/>
          </a:ln>
        </p:spPr>
      </p:pic>
      <p:sp>
        <p:nvSpPr>
          <p:cNvPr id="47" name="CustomShape 5"/>
          <p:cNvSpPr/>
          <p:nvPr/>
        </p:nvSpPr>
        <p:spPr>
          <a:xfrm>
            <a:off x="2160" y="5486400"/>
            <a:ext cx="9235440" cy="182880"/>
          </a:xfrm>
          <a:prstGeom prst="rect">
            <a:avLst/>
          </a:prstGeom>
          <a:solidFill>
            <a:srgbClr val="A3238E"/>
          </a:solidFill>
          <a:ln>
            <a:solidFill>
              <a:srgbClr val="A3238E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8" name="CustomShape 6"/>
          <p:cNvSpPr/>
          <p:nvPr/>
        </p:nvSpPr>
        <p:spPr>
          <a:xfrm>
            <a:off x="9238680" y="5486400"/>
            <a:ext cx="841320" cy="182880"/>
          </a:xfrm>
          <a:prstGeom prst="rect">
            <a:avLst/>
          </a:prstGeom>
          <a:solidFill>
            <a:srgbClr val="FAA61A"/>
          </a:solidFill>
          <a:ln>
            <a:solidFill>
              <a:srgbClr val="FAA61A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9" name="TextShape 7"/>
          <p:cNvSpPr txBox="1"/>
          <p:nvPr/>
        </p:nvSpPr>
        <p:spPr>
          <a:xfrm>
            <a:off x="504360" y="44640"/>
            <a:ext cx="9071640" cy="15544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r>
              <a:rPr lang="en-US" sz="2600" b="0" strike="noStrike" spc="-1" dirty="0">
                <a:latin typeface="Arial"/>
              </a:rPr>
              <a:t>CDS 590</a:t>
            </a:r>
          </a:p>
          <a:p>
            <a:pPr algn="ctr"/>
            <a:r>
              <a:rPr lang="en-US" sz="2600" b="1" strike="noStrike" spc="-1" dirty="0">
                <a:latin typeface="Arial"/>
              </a:rPr>
              <a:t>Final Presentation</a:t>
            </a:r>
            <a:endParaRPr lang="en-US" sz="26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787AC116-94A1-46AF-A1CA-1C6874347B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292" y="2600238"/>
            <a:ext cx="7772040" cy="1739778"/>
          </a:xfrm>
          <a:prstGeom prst="rect">
            <a:avLst/>
          </a:prstGeom>
        </p:spPr>
      </p:pic>
      <p:sp>
        <p:nvSpPr>
          <p:cNvPr id="149" name="TextShape 1"/>
          <p:cNvSpPr txBox="1"/>
          <p:nvPr/>
        </p:nvSpPr>
        <p:spPr>
          <a:xfrm>
            <a:off x="506880" y="226080"/>
            <a:ext cx="9071640" cy="7797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r>
              <a:rPr lang="en-US" sz="3000" b="1" strike="noStrike" spc="-1" dirty="0">
                <a:latin typeface="Arial"/>
              </a:rPr>
              <a:t>Related Works: DSA Techniques</a:t>
            </a:r>
            <a:endParaRPr lang="en-US" sz="3000" b="0" strike="noStrike" spc="-1" dirty="0">
              <a:latin typeface="Arial"/>
            </a:endParaRPr>
          </a:p>
        </p:txBody>
      </p:sp>
      <p:sp>
        <p:nvSpPr>
          <p:cNvPr id="150" name="CustomShape 2"/>
          <p:cNvSpPr/>
          <p:nvPr/>
        </p:nvSpPr>
        <p:spPr>
          <a:xfrm>
            <a:off x="2160" y="5486400"/>
            <a:ext cx="9235440" cy="182880"/>
          </a:xfrm>
          <a:prstGeom prst="rect">
            <a:avLst/>
          </a:prstGeom>
          <a:solidFill>
            <a:srgbClr val="A3238E"/>
          </a:solidFill>
          <a:ln>
            <a:solidFill>
              <a:srgbClr val="A3238E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1" name="CustomShape 3"/>
          <p:cNvSpPr/>
          <p:nvPr/>
        </p:nvSpPr>
        <p:spPr>
          <a:xfrm>
            <a:off x="9238680" y="5486400"/>
            <a:ext cx="841320" cy="182880"/>
          </a:xfrm>
          <a:prstGeom prst="rect">
            <a:avLst/>
          </a:prstGeom>
          <a:solidFill>
            <a:srgbClr val="FAA61A"/>
          </a:solidFill>
          <a:ln>
            <a:solidFill>
              <a:srgbClr val="FAA61A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3" name="TextShape 4"/>
          <p:cNvSpPr txBox="1"/>
          <p:nvPr/>
        </p:nvSpPr>
        <p:spPr>
          <a:xfrm>
            <a:off x="457200" y="2147040"/>
            <a:ext cx="9235440" cy="346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pPr algn="ctr"/>
            <a:r>
              <a:rPr lang="en-US" sz="1800" b="0" strike="noStrike" spc="-1">
                <a:latin typeface="Arial"/>
              </a:rPr>
              <a:t>Table 1 Model Performance Comparison for Quality Service Survey on RPC</a:t>
            </a:r>
          </a:p>
        </p:txBody>
      </p:sp>
      <p:sp>
        <p:nvSpPr>
          <p:cNvPr id="154" name="TextShape 5"/>
          <p:cNvSpPr txBox="1"/>
          <p:nvPr/>
        </p:nvSpPr>
        <p:spPr>
          <a:xfrm>
            <a:off x="457200" y="4451040"/>
            <a:ext cx="9622800" cy="1114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latin typeface="Arial"/>
                <a:ea typeface="Noto Sans CJK SC"/>
              </a:rPr>
              <a:t>Findings : </a:t>
            </a:r>
            <a:r>
              <a:rPr lang="en-US" sz="1800" b="1" strike="noStrike" spc="-1" dirty="0">
                <a:latin typeface="Arial"/>
                <a:ea typeface="Noto Sans CJK SC"/>
              </a:rPr>
              <a:t>Tree-based Ensemble models</a:t>
            </a:r>
            <a:r>
              <a:rPr lang="en-US" sz="1800" b="0" strike="noStrike" spc="-1" dirty="0">
                <a:latin typeface="Arial"/>
                <a:ea typeface="Noto Sans CJK SC"/>
              </a:rPr>
              <a:t> resulted on the </a:t>
            </a:r>
            <a:r>
              <a:rPr lang="en-US" sz="1800" b="1" strike="noStrike" spc="-1" dirty="0">
                <a:latin typeface="Arial"/>
                <a:ea typeface="Noto Sans CJK SC"/>
              </a:rPr>
              <a:t>best predictions</a:t>
            </a:r>
            <a:r>
              <a:rPr lang="en-US" sz="1800" b="0" strike="noStrike" spc="-1" dirty="0">
                <a:latin typeface="Arial"/>
                <a:ea typeface="Noto Sans CJK SC"/>
              </a:rPr>
              <a:t>. Such models 	  are </a:t>
            </a:r>
            <a:r>
              <a:rPr lang="en-US" sz="1800" b="1" strike="noStrike" spc="-1" dirty="0">
                <a:solidFill>
                  <a:srgbClr val="00A933"/>
                </a:solidFill>
                <a:latin typeface="Arial"/>
                <a:ea typeface="Noto Sans CJK SC"/>
              </a:rPr>
              <a:t>random forests</a:t>
            </a:r>
            <a:r>
              <a:rPr lang="en-US" sz="1800" b="0" strike="noStrike" spc="-1" dirty="0">
                <a:latin typeface="Arial"/>
                <a:ea typeface="Noto Sans CJK SC"/>
              </a:rPr>
              <a:t> and </a:t>
            </a:r>
            <a:r>
              <a:rPr lang="en-US" sz="1800" b="1" strike="noStrike" spc="-1" dirty="0">
                <a:solidFill>
                  <a:srgbClr val="800080"/>
                </a:solidFill>
                <a:latin typeface="Arial"/>
                <a:ea typeface="Noto Sans CJK SC"/>
              </a:rPr>
              <a:t>gradient boosting</a:t>
            </a:r>
            <a:r>
              <a:rPr lang="en-US" sz="1800" b="0" strike="noStrike" spc="-1" dirty="0">
                <a:latin typeface="Arial"/>
                <a:ea typeface="Noto Sans CJK SC"/>
              </a:rPr>
              <a:t>. The reason is because they can 		</a:t>
            </a:r>
            <a:r>
              <a:rPr lang="en-US" spc="-1" dirty="0">
                <a:latin typeface="Arial"/>
                <a:ea typeface="Noto Sans CJK SC"/>
              </a:rPr>
              <a:t>  </a:t>
            </a:r>
            <a:r>
              <a:rPr lang="en-US" sz="1800" b="1" strike="noStrike" spc="-1" dirty="0">
                <a:solidFill>
                  <a:srgbClr val="C9211E"/>
                </a:solidFill>
                <a:latin typeface="Arial"/>
                <a:ea typeface="Noto Sans CJK SC"/>
              </a:rPr>
              <a:t>learn nonlinear patterns</a:t>
            </a:r>
            <a:r>
              <a:rPr lang="en-US" sz="1800" b="0" strike="noStrike" spc="-1" dirty="0">
                <a:latin typeface="Arial"/>
                <a:ea typeface="Noto Sans CJK SC"/>
              </a:rPr>
              <a:t> of economic indicators. </a:t>
            </a:r>
            <a:r>
              <a:rPr lang="en-US" sz="1800" b="0" strike="noStrike" spc="-1" dirty="0">
                <a:latin typeface="Arial"/>
              </a:rPr>
              <a:t>(Chen et al., 2018)</a:t>
            </a:r>
          </a:p>
        </p:txBody>
      </p:sp>
      <p:pic>
        <p:nvPicPr>
          <p:cNvPr id="155" name="Picture 154"/>
          <p:cNvPicPr/>
          <p:nvPr/>
        </p:nvPicPr>
        <p:blipFill>
          <a:blip r:embed="rId3"/>
          <a:stretch/>
        </p:blipFill>
        <p:spPr>
          <a:xfrm>
            <a:off x="1154160" y="1152720"/>
            <a:ext cx="7772040" cy="870120"/>
          </a:xfrm>
          <a:prstGeom prst="rect">
            <a:avLst/>
          </a:prstGeom>
          <a:ln>
            <a:noFill/>
          </a:ln>
        </p:spPr>
      </p:pic>
      <p:sp>
        <p:nvSpPr>
          <p:cNvPr id="156" name="CustomShape 6"/>
          <p:cNvSpPr/>
          <p:nvPr/>
        </p:nvSpPr>
        <p:spPr>
          <a:xfrm>
            <a:off x="5486400" y="2963520"/>
            <a:ext cx="1714500" cy="1304640"/>
          </a:xfrm>
          <a:custGeom>
            <a:avLst/>
            <a:gdLst/>
            <a:ahLst/>
            <a:cxnLst/>
            <a:rect l="0" t="0" r="r" b="b"/>
            <a:pathLst>
              <a:path w="5844" h="3050">
                <a:moveTo>
                  <a:pt x="508" y="0"/>
                </a:moveTo>
                <a:lnTo>
                  <a:pt x="508" y="0"/>
                </a:lnTo>
                <a:cubicBezTo>
                  <a:pt x="419" y="0"/>
                  <a:pt x="331" y="23"/>
                  <a:pt x="254" y="68"/>
                </a:cubicBezTo>
                <a:cubicBezTo>
                  <a:pt x="177" y="113"/>
                  <a:pt x="113" y="177"/>
                  <a:pt x="68" y="254"/>
                </a:cubicBezTo>
                <a:cubicBezTo>
                  <a:pt x="23" y="331"/>
                  <a:pt x="0" y="419"/>
                  <a:pt x="0" y="508"/>
                </a:cubicBezTo>
                <a:lnTo>
                  <a:pt x="0" y="2540"/>
                </a:lnTo>
                <a:lnTo>
                  <a:pt x="0" y="2541"/>
                </a:lnTo>
                <a:cubicBezTo>
                  <a:pt x="0" y="2630"/>
                  <a:pt x="23" y="2718"/>
                  <a:pt x="68" y="2795"/>
                </a:cubicBezTo>
                <a:cubicBezTo>
                  <a:pt x="113" y="2872"/>
                  <a:pt x="177" y="2936"/>
                  <a:pt x="254" y="2981"/>
                </a:cubicBezTo>
                <a:cubicBezTo>
                  <a:pt x="331" y="3026"/>
                  <a:pt x="419" y="3049"/>
                  <a:pt x="508" y="3049"/>
                </a:cubicBezTo>
                <a:lnTo>
                  <a:pt x="5334" y="3049"/>
                </a:lnTo>
                <a:lnTo>
                  <a:pt x="5335" y="3049"/>
                </a:lnTo>
                <a:cubicBezTo>
                  <a:pt x="5424" y="3049"/>
                  <a:pt x="5512" y="3026"/>
                  <a:pt x="5589" y="2981"/>
                </a:cubicBezTo>
                <a:cubicBezTo>
                  <a:pt x="5666" y="2936"/>
                  <a:pt x="5730" y="2872"/>
                  <a:pt x="5775" y="2795"/>
                </a:cubicBezTo>
                <a:cubicBezTo>
                  <a:pt x="5820" y="2718"/>
                  <a:pt x="5843" y="2630"/>
                  <a:pt x="5843" y="2541"/>
                </a:cubicBezTo>
                <a:lnTo>
                  <a:pt x="5843" y="508"/>
                </a:lnTo>
                <a:lnTo>
                  <a:pt x="5843" y="508"/>
                </a:lnTo>
                <a:lnTo>
                  <a:pt x="5843" y="508"/>
                </a:lnTo>
                <a:cubicBezTo>
                  <a:pt x="5843" y="419"/>
                  <a:pt x="5820" y="331"/>
                  <a:pt x="5775" y="254"/>
                </a:cubicBezTo>
                <a:cubicBezTo>
                  <a:pt x="5730" y="177"/>
                  <a:pt x="5666" y="113"/>
                  <a:pt x="5589" y="68"/>
                </a:cubicBezTo>
                <a:cubicBezTo>
                  <a:pt x="5512" y="23"/>
                  <a:pt x="5424" y="0"/>
                  <a:pt x="5335" y="0"/>
                </a:cubicBezTo>
                <a:lnTo>
                  <a:pt x="508" y="0"/>
                </a:lnTo>
              </a:path>
            </a:pathLst>
          </a:custGeom>
          <a:noFill/>
          <a:ln w="29160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7" name="CustomShape 7"/>
          <p:cNvSpPr/>
          <p:nvPr/>
        </p:nvSpPr>
        <p:spPr>
          <a:xfrm>
            <a:off x="9052560" y="-969480"/>
            <a:ext cx="2007000" cy="2158200"/>
          </a:xfrm>
          <a:prstGeom prst="ellipse">
            <a:avLst/>
          </a:prstGeom>
          <a:solidFill>
            <a:srgbClr val="FFFBCC"/>
          </a:solidFill>
          <a:ln>
            <a:solidFill>
              <a:srgbClr val="FFF9AE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58" name="Picture 157"/>
          <p:cNvPicPr/>
          <p:nvPr/>
        </p:nvPicPr>
        <p:blipFill>
          <a:blip r:embed="rId4"/>
          <a:srcRect r="83114"/>
          <a:stretch/>
        </p:blipFill>
        <p:spPr>
          <a:xfrm>
            <a:off x="9389880" y="183600"/>
            <a:ext cx="618120" cy="6487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C055324-6EBC-44FC-967E-0826136451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292" y="2600238"/>
            <a:ext cx="7772040" cy="1739778"/>
          </a:xfrm>
          <a:prstGeom prst="rect">
            <a:avLst/>
          </a:prstGeom>
        </p:spPr>
      </p:pic>
      <p:sp>
        <p:nvSpPr>
          <p:cNvPr id="149" name="TextShape 1"/>
          <p:cNvSpPr txBox="1"/>
          <p:nvPr/>
        </p:nvSpPr>
        <p:spPr>
          <a:xfrm>
            <a:off x="506880" y="226080"/>
            <a:ext cx="9071640" cy="7797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r>
              <a:rPr lang="en-US" sz="3000" b="1" strike="noStrike" spc="-1" dirty="0">
                <a:latin typeface="Arial"/>
              </a:rPr>
              <a:t>Related Works: DSA Techniques</a:t>
            </a:r>
            <a:endParaRPr lang="en-US" sz="3000" b="0" strike="noStrike" spc="-1" dirty="0">
              <a:latin typeface="Arial"/>
            </a:endParaRPr>
          </a:p>
        </p:txBody>
      </p:sp>
      <p:sp>
        <p:nvSpPr>
          <p:cNvPr id="150" name="CustomShape 2"/>
          <p:cNvSpPr/>
          <p:nvPr/>
        </p:nvSpPr>
        <p:spPr>
          <a:xfrm>
            <a:off x="2160" y="5486400"/>
            <a:ext cx="9235440" cy="182880"/>
          </a:xfrm>
          <a:prstGeom prst="rect">
            <a:avLst/>
          </a:prstGeom>
          <a:solidFill>
            <a:srgbClr val="A3238E"/>
          </a:solidFill>
          <a:ln>
            <a:solidFill>
              <a:srgbClr val="A3238E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1" name="CustomShape 3"/>
          <p:cNvSpPr/>
          <p:nvPr/>
        </p:nvSpPr>
        <p:spPr>
          <a:xfrm>
            <a:off x="9238680" y="5486400"/>
            <a:ext cx="841320" cy="182880"/>
          </a:xfrm>
          <a:prstGeom prst="rect">
            <a:avLst/>
          </a:prstGeom>
          <a:solidFill>
            <a:srgbClr val="FAA61A"/>
          </a:solidFill>
          <a:ln>
            <a:solidFill>
              <a:srgbClr val="FAA61A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3" name="TextShape 4"/>
          <p:cNvSpPr txBox="1"/>
          <p:nvPr/>
        </p:nvSpPr>
        <p:spPr>
          <a:xfrm>
            <a:off x="457200" y="2147040"/>
            <a:ext cx="9235440" cy="346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pPr algn="ctr"/>
            <a:r>
              <a:rPr lang="en-US" sz="1800" b="0" strike="noStrike" spc="-1" dirty="0">
                <a:latin typeface="Arial"/>
              </a:rPr>
              <a:t>Table 1 Model Performance Comparison for Quality Service Survey on RPC</a:t>
            </a:r>
          </a:p>
        </p:txBody>
      </p:sp>
      <p:sp>
        <p:nvSpPr>
          <p:cNvPr id="154" name="TextShape 5"/>
          <p:cNvSpPr txBox="1"/>
          <p:nvPr/>
        </p:nvSpPr>
        <p:spPr>
          <a:xfrm>
            <a:off x="435935" y="4446894"/>
            <a:ext cx="9622800" cy="1075816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latin typeface="Arial"/>
                <a:ea typeface="Noto Sans CJK SC"/>
              </a:rPr>
              <a:t>Findings : </a:t>
            </a:r>
            <a:r>
              <a:rPr lang="en-US" sz="1800" b="1" strike="noStrike" spc="-1" dirty="0">
                <a:latin typeface="Arial"/>
                <a:ea typeface="Noto Sans CJK SC"/>
              </a:rPr>
              <a:t>LASSO </a:t>
            </a:r>
            <a:r>
              <a:rPr lang="en-US" sz="1800" strike="noStrike" spc="-1" dirty="0">
                <a:latin typeface="Arial"/>
                <a:ea typeface="Noto Sans CJK SC"/>
              </a:rPr>
              <a:t>regression also shows </a:t>
            </a:r>
            <a:r>
              <a:rPr lang="en-US" spc="-1" dirty="0">
                <a:latin typeface="Arial"/>
                <a:ea typeface="Noto Sans CJK SC"/>
              </a:rPr>
              <a:t>good prediction performance</a:t>
            </a:r>
            <a:r>
              <a:rPr lang="en-US" sz="1800" b="0" strike="noStrike" spc="-1" dirty="0">
                <a:latin typeface="Arial"/>
                <a:ea typeface="Noto Sans CJK SC"/>
              </a:rPr>
              <a:t>. However, its 	 	  improvement weightage is lesser than </a:t>
            </a:r>
            <a:r>
              <a:rPr lang="en-US" sz="1800" b="1" strike="noStrike" spc="-1" dirty="0">
                <a:solidFill>
                  <a:srgbClr val="008000"/>
                </a:solidFill>
                <a:latin typeface="Arial"/>
                <a:ea typeface="Noto Sans CJK SC"/>
              </a:rPr>
              <a:t>RF</a:t>
            </a:r>
            <a:r>
              <a:rPr lang="en-US" sz="1800" b="0" strike="noStrike" spc="-1" dirty="0">
                <a:latin typeface="Arial"/>
                <a:ea typeface="Noto Sans CJK SC"/>
              </a:rPr>
              <a:t> &amp; </a:t>
            </a:r>
            <a:r>
              <a:rPr lang="en-US" sz="1800" b="1" strike="noStrike" spc="-1" dirty="0">
                <a:solidFill>
                  <a:srgbClr val="7030A0"/>
                </a:solidFill>
                <a:latin typeface="Arial"/>
                <a:ea typeface="Noto Sans CJK SC"/>
              </a:rPr>
              <a:t>XGBoost </a:t>
            </a:r>
            <a:r>
              <a:rPr lang="en-US" sz="1800" b="0" strike="noStrike" spc="-1" dirty="0">
                <a:latin typeface="Arial"/>
              </a:rPr>
              <a:t>(Chen et al., 2018)</a:t>
            </a:r>
          </a:p>
        </p:txBody>
      </p:sp>
      <p:pic>
        <p:nvPicPr>
          <p:cNvPr id="155" name="Picture 154"/>
          <p:cNvPicPr/>
          <p:nvPr/>
        </p:nvPicPr>
        <p:blipFill>
          <a:blip r:embed="rId3"/>
          <a:stretch/>
        </p:blipFill>
        <p:spPr>
          <a:xfrm>
            <a:off x="1154160" y="1152720"/>
            <a:ext cx="7772040" cy="870120"/>
          </a:xfrm>
          <a:prstGeom prst="rect">
            <a:avLst/>
          </a:prstGeom>
          <a:ln>
            <a:noFill/>
          </a:ln>
        </p:spPr>
      </p:pic>
      <p:sp>
        <p:nvSpPr>
          <p:cNvPr id="156" name="CustomShape 6"/>
          <p:cNvSpPr/>
          <p:nvPr/>
        </p:nvSpPr>
        <p:spPr>
          <a:xfrm>
            <a:off x="2281570" y="2981160"/>
            <a:ext cx="2324100" cy="1280780"/>
          </a:xfrm>
          <a:custGeom>
            <a:avLst/>
            <a:gdLst/>
            <a:ahLst/>
            <a:cxnLst/>
            <a:rect l="0" t="0" r="r" b="b"/>
            <a:pathLst>
              <a:path w="5844" h="3050">
                <a:moveTo>
                  <a:pt x="508" y="0"/>
                </a:moveTo>
                <a:lnTo>
                  <a:pt x="508" y="0"/>
                </a:lnTo>
                <a:cubicBezTo>
                  <a:pt x="419" y="0"/>
                  <a:pt x="331" y="23"/>
                  <a:pt x="254" y="68"/>
                </a:cubicBezTo>
                <a:cubicBezTo>
                  <a:pt x="177" y="113"/>
                  <a:pt x="113" y="177"/>
                  <a:pt x="68" y="254"/>
                </a:cubicBezTo>
                <a:cubicBezTo>
                  <a:pt x="23" y="331"/>
                  <a:pt x="0" y="419"/>
                  <a:pt x="0" y="508"/>
                </a:cubicBezTo>
                <a:lnTo>
                  <a:pt x="0" y="2540"/>
                </a:lnTo>
                <a:lnTo>
                  <a:pt x="0" y="2541"/>
                </a:lnTo>
                <a:cubicBezTo>
                  <a:pt x="0" y="2630"/>
                  <a:pt x="23" y="2718"/>
                  <a:pt x="68" y="2795"/>
                </a:cubicBezTo>
                <a:cubicBezTo>
                  <a:pt x="113" y="2872"/>
                  <a:pt x="177" y="2936"/>
                  <a:pt x="254" y="2981"/>
                </a:cubicBezTo>
                <a:cubicBezTo>
                  <a:pt x="331" y="3026"/>
                  <a:pt x="419" y="3049"/>
                  <a:pt x="508" y="3049"/>
                </a:cubicBezTo>
                <a:lnTo>
                  <a:pt x="5334" y="3049"/>
                </a:lnTo>
                <a:lnTo>
                  <a:pt x="5335" y="3049"/>
                </a:lnTo>
                <a:cubicBezTo>
                  <a:pt x="5424" y="3049"/>
                  <a:pt x="5512" y="3026"/>
                  <a:pt x="5589" y="2981"/>
                </a:cubicBezTo>
                <a:cubicBezTo>
                  <a:pt x="5666" y="2936"/>
                  <a:pt x="5730" y="2872"/>
                  <a:pt x="5775" y="2795"/>
                </a:cubicBezTo>
                <a:cubicBezTo>
                  <a:pt x="5820" y="2718"/>
                  <a:pt x="5843" y="2630"/>
                  <a:pt x="5843" y="2541"/>
                </a:cubicBezTo>
                <a:lnTo>
                  <a:pt x="5843" y="508"/>
                </a:lnTo>
                <a:lnTo>
                  <a:pt x="5843" y="508"/>
                </a:lnTo>
                <a:lnTo>
                  <a:pt x="5843" y="508"/>
                </a:lnTo>
                <a:cubicBezTo>
                  <a:pt x="5843" y="419"/>
                  <a:pt x="5820" y="331"/>
                  <a:pt x="5775" y="254"/>
                </a:cubicBezTo>
                <a:cubicBezTo>
                  <a:pt x="5730" y="177"/>
                  <a:pt x="5666" y="113"/>
                  <a:pt x="5589" y="68"/>
                </a:cubicBezTo>
                <a:cubicBezTo>
                  <a:pt x="5512" y="23"/>
                  <a:pt x="5424" y="0"/>
                  <a:pt x="5335" y="0"/>
                </a:cubicBezTo>
                <a:lnTo>
                  <a:pt x="508" y="0"/>
                </a:lnTo>
              </a:path>
            </a:pathLst>
          </a:custGeom>
          <a:noFill/>
          <a:ln w="29160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7" name="CustomShape 7"/>
          <p:cNvSpPr/>
          <p:nvPr/>
        </p:nvSpPr>
        <p:spPr>
          <a:xfrm>
            <a:off x="9052560" y="-969480"/>
            <a:ext cx="2007000" cy="2158200"/>
          </a:xfrm>
          <a:prstGeom prst="ellipse">
            <a:avLst/>
          </a:prstGeom>
          <a:solidFill>
            <a:srgbClr val="FFFBCC"/>
          </a:solidFill>
          <a:ln>
            <a:solidFill>
              <a:srgbClr val="FFF9AE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58" name="Picture 157"/>
          <p:cNvPicPr/>
          <p:nvPr/>
        </p:nvPicPr>
        <p:blipFill>
          <a:blip r:embed="rId4"/>
          <a:srcRect r="83114"/>
          <a:stretch/>
        </p:blipFill>
        <p:spPr>
          <a:xfrm>
            <a:off x="9389880" y="183600"/>
            <a:ext cx="618120" cy="64872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5316617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TextShape 1"/>
          <p:cNvSpPr txBox="1"/>
          <p:nvPr/>
        </p:nvSpPr>
        <p:spPr>
          <a:xfrm>
            <a:off x="506880" y="226080"/>
            <a:ext cx="9071640" cy="7797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r>
              <a:rPr lang="en-US" sz="3000" b="1" strike="noStrike" spc="-1">
                <a:latin typeface="Arial"/>
              </a:rPr>
              <a:t>Related Works: Review on DSA Techniques</a:t>
            </a:r>
            <a:endParaRPr lang="en-US" sz="3000" b="0" strike="noStrike" spc="-1">
              <a:latin typeface="Arial"/>
            </a:endParaRPr>
          </a:p>
        </p:txBody>
      </p:sp>
      <p:sp>
        <p:nvSpPr>
          <p:cNvPr id="160" name="CustomShape 2"/>
          <p:cNvSpPr/>
          <p:nvPr/>
        </p:nvSpPr>
        <p:spPr>
          <a:xfrm>
            <a:off x="2160" y="5486400"/>
            <a:ext cx="9235440" cy="182880"/>
          </a:xfrm>
          <a:prstGeom prst="rect">
            <a:avLst/>
          </a:prstGeom>
          <a:solidFill>
            <a:srgbClr val="A3238E"/>
          </a:solidFill>
          <a:ln>
            <a:solidFill>
              <a:srgbClr val="A3238E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1" name="CustomShape 3"/>
          <p:cNvSpPr/>
          <p:nvPr/>
        </p:nvSpPr>
        <p:spPr>
          <a:xfrm>
            <a:off x="9238680" y="5486400"/>
            <a:ext cx="841320" cy="182880"/>
          </a:xfrm>
          <a:prstGeom prst="rect">
            <a:avLst/>
          </a:prstGeom>
          <a:solidFill>
            <a:srgbClr val="FAA61A"/>
          </a:solidFill>
          <a:ln>
            <a:solidFill>
              <a:srgbClr val="FAA61A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2" name="TextShape 4"/>
          <p:cNvSpPr txBox="1"/>
          <p:nvPr/>
        </p:nvSpPr>
        <p:spPr>
          <a:xfrm>
            <a:off x="457200" y="2111040"/>
            <a:ext cx="9235440" cy="346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pPr algn="ctr"/>
            <a:r>
              <a:rPr lang="en-US" sz="1800" b="0" strike="noStrike" spc="-1">
                <a:latin typeface="Arial"/>
              </a:rPr>
              <a:t>Table 2 Model Performance Comparison for Macroeconomic Forecasting</a:t>
            </a:r>
          </a:p>
        </p:txBody>
      </p:sp>
      <p:sp>
        <p:nvSpPr>
          <p:cNvPr id="163" name="TextShape 5"/>
          <p:cNvSpPr txBox="1"/>
          <p:nvPr/>
        </p:nvSpPr>
        <p:spPr>
          <a:xfrm>
            <a:off x="457200" y="4415040"/>
            <a:ext cx="9144000" cy="8582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US" sz="1800" b="0" strike="noStrike" spc="-1" dirty="0">
                <a:latin typeface="Arial"/>
                <a:ea typeface="Noto Sans CJK SC"/>
              </a:rPr>
              <a:t>Findings : </a:t>
            </a:r>
            <a:r>
              <a:rPr lang="en-US" sz="1800" b="1" strike="noStrike" spc="-1" dirty="0">
                <a:latin typeface="Arial"/>
                <a:ea typeface="Noto Sans CJK SC"/>
              </a:rPr>
              <a:t>Ensemble learning</a:t>
            </a:r>
            <a:r>
              <a:rPr lang="en-US" sz="1800" b="0" strike="noStrike" spc="-1" dirty="0">
                <a:latin typeface="Arial"/>
                <a:ea typeface="Noto Sans CJK SC"/>
              </a:rPr>
              <a:t> based on </a:t>
            </a:r>
            <a:r>
              <a:rPr lang="en-US" sz="1800" b="1" strike="noStrike" spc="-1" dirty="0">
                <a:solidFill>
                  <a:srgbClr val="127622"/>
                </a:solidFill>
                <a:latin typeface="Arial"/>
                <a:ea typeface="Noto Sans CJK SC"/>
              </a:rPr>
              <a:t>regression trees</a:t>
            </a:r>
            <a:r>
              <a:rPr lang="en-US" sz="1800" b="0" strike="noStrike" spc="-1" dirty="0">
                <a:latin typeface="Arial"/>
                <a:ea typeface="Noto Sans CJK SC"/>
              </a:rPr>
              <a:t> (</a:t>
            </a:r>
            <a:r>
              <a:rPr lang="en-US" sz="1800" b="1" strike="noStrike" spc="-1" dirty="0">
                <a:solidFill>
                  <a:srgbClr val="B85C00"/>
                </a:solidFill>
                <a:latin typeface="Arial"/>
                <a:ea typeface="Noto Sans CJK SC"/>
              </a:rPr>
              <a:t>bagging</a:t>
            </a:r>
            <a:r>
              <a:rPr lang="en-US" sz="1800" b="0" strike="noStrike" spc="-1" dirty="0">
                <a:latin typeface="Arial"/>
                <a:ea typeface="Noto Sans CJK SC"/>
              </a:rPr>
              <a:t>,</a:t>
            </a:r>
            <a:r>
              <a:rPr lang="en-US" sz="1800" b="0" strike="noStrike" spc="-1" dirty="0">
                <a:solidFill>
                  <a:srgbClr val="127622"/>
                </a:solidFill>
                <a:latin typeface="Arial"/>
                <a:ea typeface="Noto Sans CJK SC"/>
              </a:rPr>
              <a:t> </a:t>
            </a:r>
            <a:r>
              <a:rPr lang="en-US" sz="1800" b="1" strike="noStrike" spc="-1" dirty="0">
                <a:solidFill>
                  <a:srgbClr val="127622"/>
                </a:solidFill>
                <a:latin typeface="Arial"/>
                <a:ea typeface="Noto Sans CJK SC"/>
              </a:rPr>
              <a:t>random forests</a:t>
            </a:r>
            <a:r>
              <a:rPr lang="en-US" sz="1800" b="0" strike="noStrike" spc="-1" dirty="0">
                <a:latin typeface="Arial"/>
                <a:ea typeface="Noto Sans CJK SC"/>
              </a:rPr>
              <a:t>, 	  and </a:t>
            </a:r>
            <a:r>
              <a:rPr lang="en-US" sz="1800" b="1" strike="noStrike" spc="-1" dirty="0">
                <a:solidFill>
                  <a:srgbClr val="800080"/>
                </a:solidFill>
                <a:latin typeface="Arial"/>
                <a:ea typeface="Noto Sans CJK SC"/>
              </a:rPr>
              <a:t>boosting</a:t>
            </a:r>
            <a:r>
              <a:rPr lang="en-US" sz="1800" b="0" strike="noStrike" spc="-1" dirty="0">
                <a:latin typeface="Arial"/>
                <a:ea typeface="Noto Sans CJK SC"/>
              </a:rPr>
              <a:t>) is the </a:t>
            </a:r>
            <a:r>
              <a:rPr lang="en-US" sz="1800" b="1" strike="noStrike" spc="-1" dirty="0">
                <a:solidFill>
                  <a:srgbClr val="2A6099"/>
                </a:solidFill>
                <a:latin typeface="Arial"/>
                <a:ea typeface="Noto Sans CJK SC"/>
              </a:rPr>
              <a:t>best method</a:t>
            </a:r>
            <a:r>
              <a:rPr lang="en-US" sz="1800" b="0" strike="noStrike" spc="-1" dirty="0">
                <a:latin typeface="Arial"/>
                <a:ea typeface="Noto Sans CJK SC"/>
              </a:rPr>
              <a:t> due to their </a:t>
            </a:r>
            <a:r>
              <a:rPr lang="en-US" sz="1800" b="1" strike="noStrike" spc="-1" dirty="0">
                <a:solidFill>
                  <a:srgbClr val="C9211E"/>
                </a:solidFill>
                <a:latin typeface="Arial"/>
                <a:ea typeface="Noto Sans CJK SC"/>
              </a:rPr>
              <a:t>adaptability with nonlinear </a:t>
            </a:r>
            <a:r>
              <a:rPr lang="en-US" sz="1800" b="0" strike="noStrike" spc="-1" dirty="0">
                <a:latin typeface="Arial"/>
                <a:ea typeface="Noto Sans CJK SC"/>
              </a:rPr>
              <a:t>	  </a:t>
            </a:r>
            <a:r>
              <a:rPr lang="en-US" sz="1800" b="1" strike="noStrike" spc="-1" dirty="0">
                <a:solidFill>
                  <a:srgbClr val="C9211E"/>
                </a:solidFill>
                <a:latin typeface="Arial"/>
                <a:ea typeface="Noto Sans CJK SC"/>
              </a:rPr>
              <a:t>trends </a:t>
            </a:r>
            <a:r>
              <a:rPr lang="en-US" sz="1800" b="0" strike="noStrike" spc="-1" dirty="0">
                <a:latin typeface="Arial"/>
                <a:ea typeface="Noto Sans CJK SC"/>
              </a:rPr>
              <a:t>of macroeconomic indicators. </a:t>
            </a:r>
            <a:r>
              <a:rPr lang="en-US" sz="1800" b="0" strike="noStrike" spc="-1" dirty="0">
                <a:latin typeface="Arial"/>
              </a:rPr>
              <a:t>(</a:t>
            </a:r>
            <a:r>
              <a:rPr lang="en-US" sz="1800" b="0" strike="noStrike" spc="-1" dirty="0">
                <a:latin typeface="Arial"/>
                <a:ea typeface="Noto Sans CJK SC"/>
              </a:rPr>
              <a:t>Maehashi and </a:t>
            </a:r>
            <a:r>
              <a:rPr lang="en-US" sz="1800" b="0" strike="noStrike" spc="-1" dirty="0" err="1">
                <a:latin typeface="Arial"/>
                <a:ea typeface="Noto Sans CJK SC"/>
              </a:rPr>
              <a:t>Shintani</a:t>
            </a:r>
            <a:r>
              <a:rPr lang="en-US" sz="1800" b="0" strike="noStrike" spc="-1" dirty="0">
                <a:latin typeface="Arial"/>
              </a:rPr>
              <a:t>, 2020)</a:t>
            </a:r>
          </a:p>
        </p:txBody>
      </p:sp>
      <p:pic>
        <p:nvPicPr>
          <p:cNvPr id="164" name="Picture 163"/>
          <p:cNvPicPr/>
          <p:nvPr/>
        </p:nvPicPr>
        <p:blipFill>
          <a:blip r:embed="rId2"/>
          <a:stretch/>
        </p:blipFill>
        <p:spPr>
          <a:xfrm>
            <a:off x="914400" y="1208160"/>
            <a:ext cx="8066520" cy="731520"/>
          </a:xfrm>
          <a:prstGeom prst="rect">
            <a:avLst/>
          </a:prstGeom>
          <a:ln>
            <a:noFill/>
          </a:ln>
        </p:spPr>
      </p:pic>
      <p:pic>
        <p:nvPicPr>
          <p:cNvPr id="165" name="Picture 164"/>
          <p:cNvPicPr/>
          <p:nvPr/>
        </p:nvPicPr>
        <p:blipFill>
          <a:blip r:embed="rId3"/>
          <a:srcRect t="8830" b="49740"/>
          <a:stretch/>
        </p:blipFill>
        <p:spPr>
          <a:xfrm>
            <a:off x="587520" y="2529360"/>
            <a:ext cx="8841240" cy="1706040"/>
          </a:xfrm>
          <a:prstGeom prst="rect">
            <a:avLst/>
          </a:prstGeom>
          <a:ln>
            <a:noFill/>
          </a:ln>
        </p:spPr>
      </p:pic>
      <p:sp>
        <p:nvSpPr>
          <p:cNvPr id="166" name="CustomShape 6"/>
          <p:cNvSpPr/>
          <p:nvPr/>
        </p:nvSpPr>
        <p:spPr>
          <a:xfrm>
            <a:off x="4023360" y="3438720"/>
            <a:ext cx="5248080" cy="760680"/>
          </a:xfrm>
          <a:custGeom>
            <a:avLst/>
            <a:gdLst/>
            <a:ahLst/>
            <a:cxnLst/>
            <a:rect l="0" t="0" r="r" b="b"/>
            <a:pathLst>
              <a:path w="14580" h="2115">
                <a:moveTo>
                  <a:pt x="352" y="0"/>
                </a:moveTo>
                <a:lnTo>
                  <a:pt x="352" y="0"/>
                </a:lnTo>
                <a:cubicBezTo>
                  <a:pt x="290" y="0"/>
                  <a:pt x="230" y="16"/>
                  <a:pt x="176" y="47"/>
                </a:cubicBezTo>
                <a:cubicBezTo>
                  <a:pt x="123" y="78"/>
                  <a:pt x="78" y="123"/>
                  <a:pt x="47" y="176"/>
                </a:cubicBezTo>
                <a:cubicBezTo>
                  <a:pt x="16" y="230"/>
                  <a:pt x="0" y="290"/>
                  <a:pt x="0" y="352"/>
                </a:cubicBezTo>
                <a:lnTo>
                  <a:pt x="0" y="1761"/>
                </a:lnTo>
                <a:lnTo>
                  <a:pt x="0" y="1762"/>
                </a:lnTo>
                <a:cubicBezTo>
                  <a:pt x="0" y="1824"/>
                  <a:pt x="16" y="1884"/>
                  <a:pt x="47" y="1938"/>
                </a:cubicBezTo>
                <a:cubicBezTo>
                  <a:pt x="78" y="1991"/>
                  <a:pt x="123" y="2036"/>
                  <a:pt x="176" y="2067"/>
                </a:cubicBezTo>
                <a:cubicBezTo>
                  <a:pt x="230" y="2098"/>
                  <a:pt x="290" y="2114"/>
                  <a:pt x="352" y="2114"/>
                </a:cubicBezTo>
                <a:lnTo>
                  <a:pt x="14226" y="2114"/>
                </a:lnTo>
                <a:lnTo>
                  <a:pt x="14227" y="2114"/>
                </a:lnTo>
                <a:cubicBezTo>
                  <a:pt x="14289" y="2114"/>
                  <a:pt x="14349" y="2098"/>
                  <a:pt x="14403" y="2067"/>
                </a:cubicBezTo>
                <a:cubicBezTo>
                  <a:pt x="14456" y="2036"/>
                  <a:pt x="14501" y="1991"/>
                  <a:pt x="14532" y="1938"/>
                </a:cubicBezTo>
                <a:cubicBezTo>
                  <a:pt x="14563" y="1884"/>
                  <a:pt x="14579" y="1824"/>
                  <a:pt x="14579" y="1762"/>
                </a:cubicBezTo>
                <a:lnTo>
                  <a:pt x="14578" y="352"/>
                </a:lnTo>
                <a:lnTo>
                  <a:pt x="14579" y="352"/>
                </a:lnTo>
                <a:lnTo>
                  <a:pt x="14579" y="352"/>
                </a:lnTo>
                <a:cubicBezTo>
                  <a:pt x="14579" y="290"/>
                  <a:pt x="14563" y="230"/>
                  <a:pt x="14532" y="176"/>
                </a:cubicBezTo>
                <a:cubicBezTo>
                  <a:pt x="14501" y="123"/>
                  <a:pt x="14456" y="78"/>
                  <a:pt x="14403" y="47"/>
                </a:cubicBezTo>
                <a:cubicBezTo>
                  <a:pt x="14349" y="16"/>
                  <a:pt x="14289" y="0"/>
                  <a:pt x="14227" y="0"/>
                </a:cubicBezTo>
                <a:lnTo>
                  <a:pt x="352" y="0"/>
                </a:lnTo>
              </a:path>
            </a:pathLst>
          </a:custGeom>
          <a:noFill/>
          <a:ln w="29160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7" name="CustomShape 7"/>
          <p:cNvSpPr/>
          <p:nvPr/>
        </p:nvSpPr>
        <p:spPr>
          <a:xfrm>
            <a:off x="9052560" y="-969480"/>
            <a:ext cx="2007000" cy="2158200"/>
          </a:xfrm>
          <a:prstGeom prst="ellipse">
            <a:avLst/>
          </a:prstGeom>
          <a:solidFill>
            <a:srgbClr val="FFFBCC"/>
          </a:solidFill>
          <a:ln>
            <a:solidFill>
              <a:srgbClr val="FFF9AE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68" name="Picture 167"/>
          <p:cNvPicPr/>
          <p:nvPr/>
        </p:nvPicPr>
        <p:blipFill>
          <a:blip r:embed="rId4"/>
          <a:srcRect r="83114"/>
          <a:stretch/>
        </p:blipFill>
        <p:spPr>
          <a:xfrm>
            <a:off x="9389880" y="183600"/>
            <a:ext cx="618120" cy="6487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TextShape 1"/>
          <p:cNvSpPr txBox="1"/>
          <p:nvPr/>
        </p:nvSpPr>
        <p:spPr>
          <a:xfrm>
            <a:off x="506880" y="226080"/>
            <a:ext cx="9071640" cy="7797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r>
              <a:rPr lang="en-US" sz="3200" b="1" strike="noStrike" spc="-1">
                <a:latin typeface="Arial"/>
              </a:rPr>
              <a:t>Related Works: Review on DSA Tools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170" name="CustomShape 2"/>
          <p:cNvSpPr/>
          <p:nvPr/>
        </p:nvSpPr>
        <p:spPr>
          <a:xfrm>
            <a:off x="2160" y="5486400"/>
            <a:ext cx="9235440" cy="182880"/>
          </a:xfrm>
          <a:prstGeom prst="rect">
            <a:avLst/>
          </a:prstGeom>
          <a:solidFill>
            <a:srgbClr val="A3238E"/>
          </a:solidFill>
          <a:ln>
            <a:solidFill>
              <a:srgbClr val="A3238E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1" name="CustomShape 3"/>
          <p:cNvSpPr/>
          <p:nvPr/>
        </p:nvSpPr>
        <p:spPr>
          <a:xfrm>
            <a:off x="9238680" y="5486400"/>
            <a:ext cx="841320" cy="182880"/>
          </a:xfrm>
          <a:prstGeom prst="rect">
            <a:avLst/>
          </a:prstGeom>
          <a:solidFill>
            <a:srgbClr val="FAA61A"/>
          </a:solidFill>
          <a:ln>
            <a:solidFill>
              <a:srgbClr val="FAA61A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72" name="Picture 171"/>
          <p:cNvPicPr/>
          <p:nvPr/>
        </p:nvPicPr>
        <p:blipFill>
          <a:blip r:embed="rId2"/>
          <a:stretch/>
        </p:blipFill>
        <p:spPr>
          <a:xfrm>
            <a:off x="4998240" y="2326070"/>
            <a:ext cx="4770440" cy="3017520"/>
          </a:xfrm>
          <a:prstGeom prst="rect">
            <a:avLst/>
          </a:prstGeom>
          <a:ln>
            <a:noFill/>
          </a:ln>
        </p:spPr>
      </p:pic>
      <p:sp>
        <p:nvSpPr>
          <p:cNvPr id="173" name="TextShape 4"/>
          <p:cNvSpPr txBox="1"/>
          <p:nvPr/>
        </p:nvSpPr>
        <p:spPr>
          <a:xfrm>
            <a:off x="5178960" y="2011680"/>
            <a:ext cx="4731840" cy="2476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pPr algn="ctr"/>
            <a:r>
              <a:rPr lang="en-US" sz="1400" b="0" strike="noStrike" spc="-1" dirty="0">
                <a:latin typeface="Arial"/>
              </a:rPr>
              <a:t>Table 3 Comparison of features between libraries</a:t>
            </a:r>
          </a:p>
        </p:txBody>
      </p:sp>
      <p:pic>
        <p:nvPicPr>
          <p:cNvPr id="174" name="Picture 173"/>
          <p:cNvPicPr/>
          <p:nvPr/>
        </p:nvPicPr>
        <p:blipFill>
          <a:blip r:embed="rId3"/>
          <a:stretch/>
        </p:blipFill>
        <p:spPr>
          <a:xfrm>
            <a:off x="1768320" y="1107360"/>
            <a:ext cx="6543360" cy="685440"/>
          </a:xfrm>
          <a:prstGeom prst="rect">
            <a:avLst/>
          </a:prstGeom>
          <a:ln>
            <a:noFill/>
          </a:ln>
        </p:spPr>
      </p:pic>
      <p:sp>
        <p:nvSpPr>
          <p:cNvPr id="175" name="CustomShape 5"/>
          <p:cNvSpPr/>
          <p:nvPr/>
        </p:nvSpPr>
        <p:spPr>
          <a:xfrm>
            <a:off x="9071850" y="2615760"/>
            <a:ext cx="584640" cy="2596320"/>
          </a:xfrm>
          <a:custGeom>
            <a:avLst/>
            <a:gdLst/>
            <a:ahLst/>
            <a:cxnLst/>
            <a:rect l="0" t="0" r="r" b="b"/>
            <a:pathLst>
              <a:path w="1626" h="7214">
                <a:moveTo>
                  <a:pt x="270" y="0"/>
                </a:moveTo>
                <a:lnTo>
                  <a:pt x="271" y="0"/>
                </a:lnTo>
                <a:cubicBezTo>
                  <a:pt x="223" y="0"/>
                  <a:pt x="177" y="13"/>
                  <a:pt x="135" y="36"/>
                </a:cubicBezTo>
                <a:cubicBezTo>
                  <a:pt x="94" y="60"/>
                  <a:pt x="60" y="94"/>
                  <a:pt x="36" y="135"/>
                </a:cubicBezTo>
                <a:cubicBezTo>
                  <a:pt x="13" y="177"/>
                  <a:pt x="0" y="223"/>
                  <a:pt x="0" y="271"/>
                </a:cubicBezTo>
                <a:lnTo>
                  <a:pt x="0" y="6942"/>
                </a:lnTo>
                <a:lnTo>
                  <a:pt x="0" y="6942"/>
                </a:lnTo>
                <a:cubicBezTo>
                  <a:pt x="0" y="6990"/>
                  <a:pt x="13" y="7036"/>
                  <a:pt x="36" y="7078"/>
                </a:cubicBezTo>
                <a:cubicBezTo>
                  <a:pt x="60" y="7119"/>
                  <a:pt x="94" y="7153"/>
                  <a:pt x="135" y="7177"/>
                </a:cubicBezTo>
                <a:cubicBezTo>
                  <a:pt x="177" y="7200"/>
                  <a:pt x="223" y="7213"/>
                  <a:pt x="271" y="7213"/>
                </a:cubicBezTo>
                <a:lnTo>
                  <a:pt x="1354" y="7212"/>
                </a:lnTo>
                <a:lnTo>
                  <a:pt x="1354" y="7213"/>
                </a:lnTo>
                <a:cubicBezTo>
                  <a:pt x="1402" y="7213"/>
                  <a:pt x="1448" y="7200"/>
                  <a:pt x="1490" y="7177"/>
                </a:cubicBezTo>
                <a:cubicBezTo>
                  <a:pt x="1531" y="7153"/>
                  <a:pt x="1565" y="7119"/>
                  <a:pt x="1589" y="7078"/>
                </a:cubicBezTo>
                <a:cubicBezTo>
                  <a:pt x="1612" y="7036"/>
                  <a:pt x="1625" y="6990"/>
                  <a:pt x="1625" y="6942"/>
                </a:cubicBezTo>
                <a:lnTo>
                  <a:pt x="1625" y="270"/>
                </a:lnTo>
                <a:lnTo>
                  <a:pt x="1625" y="271"/>
                </a:lnTo>
                <a:lnTo>
                  <a:pt x="1625" y="271"/>
                </a:lnTo>
                <a:cubicBezTo>
                  <a:pt x="1625" y="223"/>
                  <a:pt x="1612" y="177"/>
                  <a:pt x="1589" y="135"/>
                </a:cubicBezTo>
                <a:cubicBezTo>
                  <a:pt x="1565" y="94"/>
                  <a:pt x="1531" y="60"/>
                  <a:pt x="1490" y="36"/>
                </a:cubicBezTo>
                <a:cubicBezTo>
                  <a:pt x="1448" y="13"/>
                  <a:pt x="1402" y="0"/>
                  <a:pt x="1354" y="0"/>
                </a:cubicBezTo>
                <a:lnTo>
                  <a:pt x="270" y="0"/>
                </a:lnTo>
              </a:path>
            </a:pathLst>
          </a:custGeom>
          <a:noFill/>
          <a:ln w="29160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6" name="TextShape 6"/>
          <p:cNvSpPr txBox="1"/>
          <p:nvPr/>
        </p:nvSpPr>
        <p:spPr>
          <a:xfrm>
            <a:off x="182880" y="2125910"/>
            <a:ext cx="4815360" cy="34178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US" sz="1800" b="0" strike="noStrike" spc="-1" dirty="0">
                <a:latin typeface="Arial"/>
              </a:rPr>
              <a:t>Findings : </a:t>
            </a:r>
            <a:r>
              <a:rPr lang="en-US" sz="1800" b="1" strike="noStrike" spc="-1" dirty="0" err="1">
                <a:solidFill>
                  <a:srgbClr val="2A6099"/>
                </a:solidFill>
                <a:latin typeface="Arial"/>
              </a:rPr>
              <a:t>seglearn</a:t>
            </a:r>
            <a:r>
              <a:rPr lang="en-US" sz="1800" b="0" strike="noStrike" spc="-1" dirty="0">
                <a:latin typeface="Arial"/>
              </a:rPr>
              <a:t> library has the </a:t>
            </a:r>
            <a:r>
              <a:rPr lang="en-US" sz="1800" b="1" strike="noStrike" spc="-1" dirty="0">
                <a:solidFill>
                  <a:srgbClr val="2A6099"/>
                </a:solidFill>
                <a:latin typeface="Arial"/>
              </a:rPr>
              <a:t>most 		  feature</a:t>
            </a:r>
            <a:r>
              <a:rPr lang="en-US" sz="1800" b="0" strike="noStrike" spc="-1" dirty="0">
                <a:latin typeface="Arial"/>
              </a:rPr>
              <a:t> for </a:t>
            </a:r>
            <a:r>
              <a:rPr lang="en-US" sz="1800" b="1" strike="noStrike" spc="-1" dirty="0">
                <a:latin typeface="Arial"/>
              </a:rPr>
              <a:t>time series prediction</a:t>
            </a:r>
            <a:r>
              <a:rPr lang="en-US" sz="1800" b="0" strike="noStrike" spc="-1" dirty="0">
                <a:latin typeface="Arial"/>
              </a:rPr>
              <a:t>.</a:t>
            </a:r>
          </a:p>
          <a:p>
            <a:endParaRPr lang="en-US" sz="1800" b="0" strike="noStrike" spc="-1" dirty="0">
              <a:latin typeface="Arial"/>
            </a:endParaRPr>
          </a:p>
          <a:p>
            <a:r>
              <a:rPr lang="en-US" sz="1800" b="0" strike="noStrike" spc="-1" dirty="0">
                <a:latin typeface="Arial"/>
              </a:rPr>
              <a:t>	: This library also can</a:t>
            </a:r>
            <a:r>
              <a:rPr lang="en-US" sz="1800" b="1" strike="noStrike" spc="-1" dirty="0">
                <a:latin typeface="Arial"/>
              </a:rPr>
              <a:t> incorporate</a:t>
            </a:r>
            <a:r>
              <a:rPr lang="en-US" sz="1800" b="0" strike="noStrike" spc="-1" dirty="0">
                <a:latin typeface="Arial"/>
              </a:rPr>
              <a:t> 		</a:t>
            </a:r>
            <a:r>
              <a:rPr lang="en-US" spc="-1" dirty="0">
                <a:latin typeface="Arial"/>
              </a:rPr>
              <a:t>  </a:t>
            </a:r>
            <a:r>
              <a:rPr lang="en-US" sz="1800" b="0" strike="noStrike" spc="-1" dirty="0">
                <a:latin typeface="Arial"/>
              </a:rPr>
              <a:t>classification, regression, 			</a:t>
            </a:r>
            <a:r>
              <a:rPr lang="en-US" spc="-1" dirty="0">
                <a:latin typeface="Arial"/>
              </a:rPr>
              <a:t> </a:t>
            </a:r>
            <a:r>
              <a:rPr lang="en-US" sz="1800" b="0" strike="noStrike" spc="-1" dirty="0">
                <a:latin typeface="Arial"/>
              </a:rPr>
              <a:t> clustering, and </a:t>
            </a:r>
            <a:r>
              <a:rPr lang="en-US" sz="1800" b="1" strike="noStrike" spc="-1" dirty="0">
                <a:solidFill>
                  <a:srgbClr val="2A6099"/>
                </a:solidFill>
                <a:latin typeface="Arial"/>
              </a:rPr>
              <a:t>forecasting tasks</a:t>
            </a:r>
            <a:r>
              <a:rPr lang="en-US" sz="1800" b="0" strike="noStrike" spc="-1" dirty="0">
                <a:latin typeface="Arial"/>
              </a:rPr>
              <a:t>.</a:t>
            </a:r>
          </a:p>
          <a:p>
            <a:endParaRPr lang="en-US" sz="1800" b="0" strike="noStrike" spc="-1" dirty="0">
              <a:latin typeface="Arial"/>
            </a:endParaRPr>
          </a:p>
          <a:p>
            <a:r>
              <a:rPr lang="en-US" sz="1800" b="0" strike="noStrike" spc="-1" dirty="0">
                <a:latin typeface="Arial"/>
              </a:rPr>
              <a:t>	: Most importantly, </a:t>
            </a:r>
            <a:r>
              <a:rPr lang="en-US" sz="1800" b="0" strike="noStrike" spc="-1" dirty="0" err="1">
                <a:latin typeface="Arial"/>
              </a:rPr>
              <a:t>seglearn</a:t>
            </a:r>
            <a:r>
              <a:rPr lang="en-US" sz="1800" b="0" strike="noStrike" spc="-1" dirty="0">
                <a:latin typeface="Arial"/>
              </a:rPr>
              <a:t> has 		  </a:t>
            </a:r>
            <a:r>
              <a:rPr lang="en-US" sz="1800" b="1" strike="noStrike" spc="-1" dirty="0">
                <a:solidFill>
                  <a:srgbClr val="2A6099"/>
                </a:solidFill>
                <a:latin typeface="Arial"/>
              </a:rPr>
              <a:t>sliding window segmentation</a:t>
            </a:r>
            <a:r>
              <a:rPr lang="en-US" sz="1800" b="1" strike="noStrike" spc="-1" dirty="0">
                <a:latin typeface="Arial"/>
              </a:rPr>
              <a:t>, 		</a:t>
            </a:r>
            <a:r>
              <a:rPr lang="en-US" b="1" spc="-1" dirty="0">
                <a:latin typeface="Arial"/>
              </a:rPr>
              <a:t> </a:t>
            </a:r>
            <a:r>
              <a:rPr lang="en-US" sz="1800" b="1" strike="noStrike" spc="-1" dirty="0">
                <a:latin typeface="Arial"/>
              </a:rPr>
              <a:t> </a:t>
            </a:r>
            <a:r>
              <a:rPr lang="en-US" sz="1800" b="0" strike="noStrike" spc="-1" dirty="0">
                <a:latin typeface="Arial"/>
              </a:rPr>
              <a:t>and</a:t>
            </a:r>
            <a:r>
              <a:rPr lang="en-US" sz="1800" b="0" i="1" strike="noStrike" spc="-1" dirty="0">
                <a:latin typeface="Arial"/>
              </a:rPr>
              <a:t> </a:t>
            </a:r>
            <a:r>
              <a:rPr lang="en-US" sz="1800" b="0" strike="noStrike" spc="-1" dirty="0">
                <a:latin typeface="Arial"/>
              </a:rPr>
              <a:t>adaptable to</a:t>
            </a:r>
            <a:r>
              <a:rPr lang="en-US" sz="1800" b="1" strike="noStrike" spc="-1" dirty="0">
                <a:latin typeface="Arial"/>
              </a:rPr>
              <a:t> </a:t>
            </a:r>
            <a:r>
              <a:rPr lang="en-US" sz="1800" b="1" strike="noStrike" spc="-1" dirty="0" err="1">
                <a:solidFill>
                  <a:srgbClr val="2A6099"/>
                </a:solidFill>
                <a:latin typeface="Arial"/>
              </a:rPr>
              <a:t>sklearn</a:t>
            </a:r>
            <a:r>
              <a:rPr lang="en-US" sz="1800" b="1" strike="noStrike" spc="-1" dirty="0">
                <a:latin typeface="Arial"/>
              </a:rPr>
              <a:t> </a:t>
            </a:r>
            <a:r>
              <a:rPr lang="en-US" sz="1800" b="0" strike="noStrike" spc="-1" dirty="0">
                <a:latin typeface="Arial"/>
              </a:rPr>
              <a:t>models 		 (Burns and </a:t>
            </a:r>
            <a:r>
              <a:rPr lang="en-US" sz="1800" b="0" strike="noStrike" spc="-1" dirty="0" err="1">
                <a:latin typeface="Arial"/>
              </a:rPr>
              <a:t>Whyne</a:t>
            </a:r>
            <a:r>
              <a:rPr lang="en-US" sz="1800" b="0" strike="noStrike" spc="-1" dirty="0">
                <a:latin typeface="Arial"/>
              </a:rPr>
              <a:t>, 2018).</a:t>
            </a:r>
          </a:p>
          <a:p>
            <a:endParaRPr lang="en-US" sz="1800" b="0" strike="noStrike" spc="-1" dirty="0">
              <a:latin typeface="Arial"/>
            </a:endParaRPr>
          </a:p>
          <a:p>
            <a:r>
              <a:rPr lang="en-US" sz="1800" b="1" strike="noStrike" spc="-1" dirty="0">
                <a:latin typeface="Arial"/>
              </a:rPr>
              <a:t>		</a:t>
            </a:r>
            <a:r>
              <a:rPr lang="en-US" sz="1800" b="0" strike="noStrike" spc="-1" dirty="0">
                <a:latin typeface="Arial"/>
              </a:rPr>
              <a:t>:</a:t>
            </a:r>
            <a:r>
              <a:rPr lang="en-US" sz="1800" b="1" strike="noStrike" spc="-1" dirty="0">
                <a:latin typeface="Arial"/>
              </a:rPr>
              <a:t> 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177" name="CustomShape 7"/>
          <p:cNvSpPr/>
          <p:nvPr/>
        </p:nvSpPr>
        <p:spPr>
          <a:xfrm>
            <a:off x="9052560" y="-969480"/>
            <a:ext cx="2007000" cy="2158200"/>
          </a:xfrm>
          <a:prstGeom prst="ellipse">
            <a:avLst/>
          </a:prstGeom>
          <a:solidFill>
            <a:srgbClr val="FFFBCC"/>
          </a:solidFill>
          <a:ln>
            <a:solidFill>
              <a:srgbClr val="FFF9AE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78" name="Picture 177"/>
          <p:cNvPicPr/>
          <p:nvPr/>
        </p:nvPicPr>
        <p:blipFill>
          <a:blip r:embed="rId4"/>
          <a:srcRect r="83114"/>
          <a:stretch/>
        </p:blipFill>
        <p:spPr>
          <a:xfrm>
            <a:off x="9389880" y="183600"/>
            <a:ext cx="618120" cy="6487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CustomShape 1"/>
          <p:cNvSpPr/>
          <p:nvPr/>
        </p:nvSpPr>
        <p:spPr>
          <a:xfrm>
            <a:off x="2160" y="5486400"/>
            <a:ext cx="9235440" cy="182880"/>
          </a:xfrm>
          <a:prstGeom prst="rect">
            <a:avLst/>
          </a:prstGeom>
          <a:solidFill>
            <a:srgbClr val="A3238E"/>
          </a:solidFill>
          <a:ln>
            <a:solidFill>
              <a:srgbClr val="A3238E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0" name="CustomShape 2"/>
          <p:cNvSpPr/>
          <p:nvPr/>
        </p:nvSpPr>
        <p:spPr>
          <a:xfrm>
            <a:off x="9238680" y="5486400"/>
            <a:ext cx="841320" cy="182880"/>
          </a:xfrm>
          <a:prstGeom prst="rect">
            <a:avLst/>
          </a:prstGeom>
          <a:solidFill>
            <a:srgbClr val="FAA61A"/>
          </a:solidFill>
          <a:ln>
            <a:solidFill>
              <a:srgbClr val="FAA61A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1" name="TextShape 3"/>
          <p:cNvSpPr txBox="1"/>
          <p:nvPr/>
        </p:nvSpPr>
        <p:spPr>
          <a:xfrm>
            <a:off x="505800" y="226080"/>
            <a:ext cx="9071640" cy="7797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r>
              <a:rPr lang="en-US" sz="3200" b="1" strike="noStrike" spc="-1">
                <a:latin typeface="Arial"/>
              </a:rPr>
              <a:t>Research Methodology: Contribution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183" name="TextShape 5"/>
          <p:cNvSpPr txBox="1"/>
          <p:nvPr/>
        </p:nvSpPr>
        <p:spPr>
          <a:xfrm>
            <a:off x="383040" y="1281835"/>
            <a:ext cx="9309960" cy="4903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lnSpc>
                <a:spcPct val="115000"/>
              </a:lnSpc>
            </a:pPr>
            <a:r>
              <a:rPr lang="en-US" sz="1800" b="0" strike="noStrike" spc="-1" dirty="0">
                <a:latin typeface="Arial"/>
                <a:ea typeface="Noto Sans CJK SC"/>
              </a:rPr>
              <a:t>Table 4 Contribution Table on achieving the objectives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184" name="CustomShape 6"/>
          <p:cNvSpPr/>
          <p:nvPr/>
        </p:nvSpPr>
        <p:spPr>
          <a:xfrm>
            <a:off x="9052560" y="-969480"/>
            <a:ext cx="2007000" cy="2158200"/>
          </a:xfrm>
          <a:prstGeom prst="ellipse">
            <a:avLst/>
          </a:prstGeom>
          <a:solidFill>
            <a:srgbClr val="FFFBCC"/>
          </a:solidFill>
          <a:ln>
            <a:solidFill>
              <a:srgbClr val="FFF9AE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85" name="Picture 184"/>
          <p:cNvPicPr/>
          <p:nvPr/>
        </p:nvPicPr>
        <p:blipFill>
          <a:blip r:embed="rId2"/>
          <a:srcRect r="83114"/>
          <a:stretch/>
        </p:blipFill>
        <p:spPr>
          <a:xfrm>
            <a:off x="9389880" y="183600"/>
            <a:ext cx="618120" cy="648720"/>
          </a:xfrm>
          <a:prstGeom prst="rect">
            <a:avLst/>
          </a:prstGeom>
          <a:ln>
            <a:noFill/>
          </a:ln>
        </p:spPr>
      </p:pic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508D1E35-B62E-43CA-ACC7-435880EB99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8809682"/>
              </p:ext>
            </p:extLst>
          </p:nvPr>
        </p:nvGraphicFramePr>
        <p:xfrm>
          <a:off x="383040" y="1952917"/>
          <a:ext cx="9309959" cy="3070758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4231490">
                  <a:extLst>
                    <a:ext uri="{9D8B030D-6E8A-4147-A177-3AD203B41FA5}">
                      <a16:colId xmlns:a16="http://schemas.microsoft.com/office/drawing/2014/main" val="3130298130"/>
                    </a:ext>
                  </a:extLst>
                </a:gridCol>
                <a:gridCol w="3211033">
                  <a:extLst>
                    <a:ext uri="{9D8B030D-6E8A-4147-A177-3AD203B41FA5}">
                      <a16:colId xmlns:a16="http://schemas.microsoft.com/office/drawing/2014/main" val="3089468370"/>
                    </a:ext>
                  </a:extLst>
                </a:gridCol>
                <a:gridCol w="1867436">
                  <a:extLst>
                    <a:ext uri="{9D8B030D-6E8A-4147-A177-3AD203B41FA5}">
                      <a16:colId xmlns:a16="http://schemas.microsoft.com/office/drawing/2014/main" val="213995648"/>
                    </a:ext>
                  </a:extLst>
                </a:gridCol>
              </a:tblGrid>
              <a:tr h="534045">
                <a:tc>
                  <a:txBody>
                    <a:bodyPr/>
                    <a:lstStyle/>
                    <a:p>
                      <a:pPr algn="ctr"/>
                      <a:r>
                        <a:rPr lang="en-US" sz="1800" b="1" strike="noStrike" spc="-1" dirty="0"/>
                        <a:t>Objectives</a:t>
                      </a:r>
                      <a:endParaRPr lang="en-US" sz="1800" b="1" strike="noStrike" spc="-1" dirty="0">
                        <a:latin typeface="Arial"/>
                      </a:endParaRPr>
                    </a:p>
                  </a:txBody>
                  <a:tcPr marL="90000" marR="90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strike="noStrike" spc="-1" dirty="0"/>
                        <a:t>Method used</a:t>
                      </a:r>
                      <a:endParaRPr lang="en-US" sz="1800" b="1" strike="noStrike" spc="-1" dirty="0">
                        <a:latin typeface="Arial"/>
                      </a:endParaRPr>
                    </a:p>
                  </a:txBody>
                  <a:tcPr marL="90000" marR="90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strike="noStrike" spc="-1" dirty="0"/>
                        <a:t>Contribution</a:t>
                      </a:r>
                      <a:endParaRPr lang="en-US" sz="1800" b="1" strike="noStrike" spc="-1" dirty="0">
                        <a:latin typeface="Arial"/>
                      </a:endParaRPr>
                    </a:p>
                  </a:txBody>
                  <a:tcPr marL="90000" marR="90000" anchor="ctr"/>
                </a:tc>
                <a:extLst>
                  <a:ext uri="{0D108BD9-81ED-4DB2-BD59-A6C34878D82A}">
                    <a16:rowId xmlns:a16="http://schemas.microsoft.com/office/drawing/2014/main" val="3443760077"/>
                  </a:ext>
                </a:extLst>
              </a:tr>
              <a:tr h="845571">
                <a:tc>
                  <a:txBody>
                    <a:bodyPr/>
                    <a:lstStyle/>
                    <a:p>
                      <a:pPr marL="216000" indent="-216000">
                        <a:buClr>
                          <a:srgbClr val="000000"/>
                        </a:buClr>
                        <a:buSzPct val="45000"/>
                        <a:buFont typeface="Wingdings" charset="2"/>
                        <a:buChar char=""/>
                        <a:tabLst>
                          <a:tab pos="-190440" algn="l"/>
                          <a:tab pos="539280" algn="l"/>
                        </a:tabLst>
                      </a:pPr>
                      <a:r>
                        <a:rPr lang="en-US" sz="1600" b="0" strike="noStrike" spc="-1" dirty="0"/>
                        <a:t>To</a:t>
                      </a:r>
                      <a:r>
                        <a:rPr lang="en-US" sz="1600" b="0" strike="noStrike" spc="-1" dirty="0">
                          <a:solidFill>
                            <a:srgbClr val="BF0041"/>
                          </a:solidFill>
                        </a:rPr>
                        <a:t> </a:t>
                      </a:r>
                      <a:r>
                        <a:rPr lang="en-US" sz="1600" b="1" strike="noStrike" spc="-1" dirty="0">
                          <a:solidFill>
                            <a:srgbClr val="F10D0C"/>
                          </a:solidFill>
                        </a:rPr>
                        <a:t>investigate</a:t>
                      </a:r>
                      <a:r>
                        <a:rPr lang="en-US" sz="1600" b="0" strike="noStrike" spc="-1" dirty="0"/>
                        <a:t> the </a:t>
                      </a:r>
                      <a:r>
                        <a:rPr lang="en-US" sz="1600" b="1" strike="noStrike" spc="-1" dirty="0"/>
                        <a:t>suitable machine learning technique</a:t>
                      </a:r>
                      <a:r>
                        <a:rPr lang="en-US" sz="1600" b="0" strike="noStrike" spc="-1" dirty="0"/>
                        <a:t> for RPC prediction.</a:t>
                      </a:r>
                      <a:endParaRPr lang="en-US" sz="1600" b="0" strike="noStrike" spc="-1" dirty="0">
                        <a:latin typeface="Arial"/>
                      </a:endParaRPr>
                    </a:p>
                  </a:txBody>
                  <a:tcPr marL="90000" marR="90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strike="noStrike" spc="-1" dirty="0">
                          <a:solidFill>
                            <a:schemeClr val="tx2"/>
                          </a:solidFill>
                        </a:rPr>
                        <a:t>Literature Review</a:t>
                      </a:r>
                      <a:endParaRPr lang="en-US" sz="1600" b="1" strike="noStrike" spc="-1" dirty="0">
                        <a:solidFill>
                          <a:schemeClr val="tx2"/>
                        </a:solidFill>
                        <a:latin typeface="Arial"/>
                      </a:endParaRPr>
                    </a:p>
                  </a:txBody>
                  <a:tcPr marL="90000" marR="90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strike="noStrike" spc="-1" dirty="0"/>
                        <a:t>Most </a:t>
                      </a:r>
                      <a:r>
                        <a:rPr lang="en-US" sz="1600" b="1" strike="noStrike" spc="-1" dirty="0">
                          <a:solidFill>
                            <a:srgbClr val="008000"/>
                          </a:solidFill>
                        </a:rPr>
                        <a:t>suitable </a:t>
                      </a:r>
                      <a:endParaRPr lang="en-US" sz="1600" b="0" strike="noStrike" spc="-1" dirty="0">
                        <a:solidFill>
                          <a:srgbClr val="008000"/>
                        </a:solidFill>
                      </a:endParaRPr>
                    </a:p>
                    <a:p>
                      <a:pPr algn="ctr"/>
                      <a:r>
                        <a:rPr lang="en-US" sz="1600" b="1" strike="noStrike" spc="-1" dirty="0">
                          <a:solidFill>
                            <a:srgbClr val="008000"/>
                          </a:solidFill>
                        </a:rPr>
                        <a:t>ML models</a:t>
                      </a:r>
                      <a:endParaRPr lang="en-US" sz="1600" b="0" strike="noStrike" spc="-1" dirty="0">
                        <a:solidFill>
                          <a:srgbClr val="008000"/>
                        </a:solidFill>
                        <a:latin typeface="Arial"/>
                      </a:endParaRPr>
                    </a:p>
                  </a:txBody>
                  <a:tcPr marL="90000" marR="90000" anchor="ctr"/>
                </a:tc>
                <a:extLst>
                  <a:ext uri="{0D108BD9-81ED-4DB2-BD59-A6C34878D82A}">
                    <a16:rowId xmlns:a16="http://schemas.microsoft.com/office/drawing/2014/main" val="825144947"/>
                  </a:ext>
                </a:extLst>
              </a:tr>
              <a:tr h="845571">
                <a:tc>
                  <a:txBody>
                    <a:bodyPr/>
                    <a:lstStyle/>
                    <a:p>
                      <a:pPr marL="216000" indent="-216000">
                        <a:buClr>
                          <a:srgbClr val="000000"/>
                        </a:buClr>
                        <a:buSzPct val="45000"/>
                        <a:buFont typeface="Wingdings" charset="2"/>
                        <a:buChar char=""/>
                        <a:tabLst>
                          <a:tab pos="-190440" algn="l"/>
                          <a:tab pos="539280" algn="l"/>
                        </a:tabLst>
                      </a:pPr>
                      <a:r>
                        <a:rPr lang="en-US" sz="1600" b="0" strike="noStrike" spc="-1" dirty="0"/>
                        <a:t>To </a:t>
                      </a:r>
                      <a:r>
                        <a:rPr lang="en-US" sz="1600" b="1" strike="noStrike" spc="-1" dirty="0">
                          <a:solidFill>
                            <a:srgbClr val="FF0000"/>
                          </a:solidFill>
                        </a:rPr>
                        <a:t>develop</a:t>
                      </a:r>
                      <a:r>
                        <a:rPr lang="en-US" sz="1600" b="1" strike="noStrike" spc="-1" dirty="0"/>
                        <a:t> RPC prediction model</a:t>
                      </a:r>
                      <a:r>
                        <a:rPr lang="en-US" sz="1600" b="0" strike="noStrike" spc="-1" dirty="0"/>
                        <a:t> using </a:t>
                      </a:r>
                      <a:r>
                        <a:rPr lang="en-US" sz="1600" b="1" strike="noStrike" spc="-1" dirty="0"/>
                        <a:t>selected machine learning</a:t>
                      </a:r>
                      <a:r>
                        <a:rPr lang="en-US" sz="1600" b="0" strike="noStrike" spc="-1" dirty="0"/>
                        <a:t> algorithms.</a:t>
                      </a:r>
                      <a:endParaRPr lang="en-US" sz="1600" b="0" strike="noStrike" spc="-1" dirty="0">
                        <a:latin typeface="Arial"/>
                      </a:endParaRPr>
                    </a:p>
                  </a:txBody>
                  <a:tcPr marL="90000" marR="90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strike="noStrike" spc="-1" dirty="0">
                          <a:solidFill>
                            <a:schemeClr val="tx2"/>
                          </a:solidFill>
                        </a:rPr>
                        <a:t>Develop prediction models</a:t>
                      </a:r>
                      <a:r>
                        <a:rPr lang="en-US" sz="1600" b="0" strike="noStrike" spc="-1" dirty="0">
                          <a:solidFill>
                            <a:schemeClr val="tx2"/>
                          </a:solidFill>
                        </a:rPr>
                        <a:t> </a:t>
                      </a:r>
                      <a:r>
                        <a:rPr lang="en-US" sz="1600" b="0" strike="noStrike" spc="-1" dirty="0"/>
                        <a:t>using the most suitable models</a:t>
                      </a:r>
                      <a:endParaRPr lang="en-US" sz="1600" b="0" strike="noStrike" spc="-1" dirty="0">
                        <a:latin typeface="Arial"/>
                      </a:endParaRPr>
                    </a:p>
                  </a:txBody>
                  <a:tcPr marL="90000" marR="90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strike="noStrike" spc="-1" dirty="0">
                          <a:solidFill>
                            <a:srgbClr val="008000"/>
                          </a:solidFill>
                        </a:rPr>
                        <a:t>RPC prediction models </a:t>
                      </a:r>
                      <a:endParaRPr lang="en-US" sz="1600" b="1" strike="noStrike" spc="-1" dirty="0">
                        <a:solidFill>
                          <a:srgbClr val="008000"/>
                        </a:solidFill>
                        <a:latin typeface="Arial"/>
                      </a:endParaRPr>
                    </a:p>
                  </a:txBody>
                  <a:tcPr marL="90000" marR="90000" anchor="ctr"/>
                </a:tc>
                <a:extLst>
                  <a:ext uri="{0D108BD9-81ED-4DB2-BD59-A6C34878D82A}">
                    <a16:rowId xmlns:a16="http://schemas.microsoft.com/office/drawing/2014/main" val="998385867"/>
                  </a:ext>
                </a:extLst>
              </a:tr>
              <a:tr h="845571">
                <a:tc>
                  <a:txBody>
                    <a:bodyPr/>
                    <a:lstStyle/>
                    <a:p>
                      <a:pPr marL="216000" marR="0" lvl="0" indent="-2160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45000"/>
                        <a:buFont typeface="Wingdings" charset="2"/>
                        <a:buChar char=""/>
                        <a:tabLst>
                          <a:tab pos="-190440" algn="l"/>
                          <a:tab pos="539280" algn="l"/>
                        </a:tabLst>
                        <a:defRPr/>
                      </a:pPr>
                      <a:r>
                        <a:rPr lang="en-US" sz="1600" b="0" strike="noStrike" spc="-1" dirty="0">
                          <a:latin typeface="+mn-lt"/>
                        </a:rPr>
                        <a:t>To</a:t>
                      </a:r>
                      <a:r>
                        <a:rPr lang="en-US" sz="1600" b="1" strike="noStrike" spc="-1" dirty="0">
                          <a:latin typeface="+mn-lt"/>
                        </a:rPr>
                        <a:t> </a:t>
                      </a:r>
                      <a:r>
                        <a:rPr lang="en-US" sz="1600" b="1" strike="noStrike" spc="-1" dirty="0">
                          <a:solidFill>
                            <a:srgbClr val="FF0000"/>
                          </a:solidFill>
                          <a:latin typeface="+mn-lt"/>
                        </a:rPr>
                        <a:t>evaluate</a:t>
                      </a:r>
                      <a:r>
                        <a:rPr lang="en-US" sz="1600" b="0" strike="noStrike" spc="-1" dirty="0">
                          <a:latin typeface="+mn-lt"/>
                        </a:rPr>
                        <a:t> the performance of </a:t>
                      </a:r>
                      <a:r>
                        <a:rPr lang="en-US" sz="1600" b="1" strike="noStrike" spc="-1" dirty="0">
                          <a:latin typeface="+mn-lt"/>
                        </a:rPr>
                        <a:t>RPC prediction models</a:t>
                      </a:r>
                      <a:r>
                        <a:rPr lang="en-US" sz="1600" b="0" strike="noStrike" spc="-1" dirty="0">
                          <a:latin typeface="+mn-lt"/>
                        </a:rPr>
                        <a:t>. </a:t>
                      </a:r>
                    </a:p>
                  </a:txBody>
                  <a:tcPr marL="90000" marR="90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strike="noStrike" spc="-1" dirty="0">
                          <a:solidFill>
                            <a:schemeClr val="tx2"/>
                          </a:solidFill>
                          <a:latin typeface="Arial"/>
                        </a:rPr>
                        <a:t>Compare</a:t>
                      </a:r>
                      <a:r>
                        <a:rPr lang="en-US" sz="1600" b="0" strike="noStrike" spc="-1" dirty="0">
                          <a:latin typeface="Arial"/>
                        </a:rPr>
                        <a:t> </a:t>
                      </a:r>
                      <a:r>
                        <a:rPr lang="en-US" sz="1600" b="1" strike="noStrike" spc="-1" dirty="0">
                          <a:solidFill>
                            <a:schemeClr val="tx2"/>
                          </a:solidFill>
                          <a:latin typeface="Arial"/>
                        </a:rPr>
                        <a:t>statistical techniques</a:t>
                      </a:r>
                      <a:r>
                        <a:rPr lang="en-US" sz="1600" b="0" strike="noStrike" spc="-1" dirty="0">
                          <a:latin typeface="Arial"/>
                        </a:rPr>
                        <a:t> with </a:t>
                      </a:r>
                      <a:r>
                        <a:rPr lang="en-US" sz="1600" b="1" strike="noStrike" spc="-1" dirty="0">
                          <a:solidFill>
                            <a:schemeClr val="tx2"/>
                          </a:solidFill>
                          <a:latin typeface="Arial"/>
                        </a:rPr>
                        <a:t>selected ML models</a:t>
                      </a:r>
                    </a:p>
                  </a:txBody>
                  <a:tcPr marL="90000" marR="90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strike="noStrike" spc="-1" dirty="0">
                          <a:solidFill>
                            <a:srgbClr val="008000"/>
                          </a:solidFill>
                          <a:latin typeface="Arial"/>
                        </a:rPr>
                        <a:t>RPC prediction approach</a:t>
                      </a:r>
                    </a:p>
                  </a:txBody>
                  <a:tcPr marL="90000" marR="90000" anchor="ctr"/>
                </a:tc>
                <a:extLst>
                  <a:ext uri="{0D108BD9-81ED-4DB2-BD59-A6C34878D82A}">
                    <a16:rowId xmlns:a16="http://schemas.microsoft.com/office/drawing/2014/main" val="1439944280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5C470F0B-6891-4F6E-8B09-D35EE166D045}"/>
              </a:ext>
            </a:extLst>
          </p:cNvPr>
          <p:cNvSpPr/>
          <p:nvPr/>
        </p:nvSpPr>
        <p:spPr>
          <a:xfrm>
            <a:off x="263236" y="2507673"/>
            <a:ext cx="9587346" cy="25160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61C730E-0405-4D90-BDCA-617CD5FB7F14}"/>
              </a:ext>
            </a:extLst>
          </p:cNvPr>
          <p:cNvSpPr/>
          <p:nvPr/>
        </p:nvSpPr>
        <p:spPr>
          <a:xfrm>
            <a:off x="263236" y="3429174"/>
            <a:ext cx="9587346" cy="1594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68F2CA3-29A8-4753-86BF-22FECB54DEC4}"/>
              </a:ext>
            </a:extLst>
          </p:cNvPr>
          <p:cNvSpPr/>
          <p:nvPr/>
        </p:nvSpPr>
        <p:spPr>
          <a:xfrm>
            <a:off x="263236" y="4253345"/>
            <a:ext cx="9587346" cy="8766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7" grpId="0" animBg="1"/>
      <p:bldP spid="1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TextShape 1"/>
          <p:cNvSpPr txBox="1"/>
          <p:nvPr/>
        </p:nvSpPr>
        <p:spPr>
          <a:xfrm>
            <a:off x="365760" y="1097280"/>
            <a:ext cx="4754880" cy="3474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/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latin typeface="Arial"/>
              </a:rPr>
              <a:t>Currently, </a:t>
            </a:r>
            <a:r>
              <a:rPr lang="en-US" sz="1800" b="1" strike="noStrike" spc="-1">
                <a:latin typeface="Arial"/>
              </a:rPr>
              <a:t>MoF</a:t>
            </a:r>
            <a:r>
              <a:rPr lang="en-US" sz="1800" b="0" strike="noStrike" spc="-1">
                <a:latin typeface="Arial"/>
              </a:rPr>
              <a:t> is finding a </a:t>
            </a:r>
            <a:r>
              <a:rPr lang="en-US" sz="1800" b="1" strike="noStrike" spc="-1">
                <a:latin typeface="Arial"/>
              </a:rPr>
              <a:t>methodology</a:t>
            </a:r>
            <a:r>
              <a:rPr lang="en-US" sz="1800" b="0" strike="noStrike" spc="-1">
                <a:latin typeface="Arial"/>
              </a:rPr>
              <a:t> to </a:t>
            </a:r>
            <a:r>
              <a:rPr lang="en-US" sz="1800" b="1" strike="noStrike" spc="-1">
                <a:solidFill>
                  <a:srgbClr val="2A6099"/>
                </a:solidFill>
                <a:latin typeface="Arial"/>
              </a:rPr>
              <a:t>optimise</a:t>
            </a:r>
            <a:r>
              <a:rPr lang="en-US" sz="1800" b="0" strike="noStrike" spc="-1">
                <a:latin typeface="Arial"/>
              </a:rPr>
              <a:t> </a:t>
            </a:r>
            <a:r>
              <a:rPr lang="en-US" sz="1800" b="1" strike="noStrike" spc="-1">
                <a:latin typeface="Arial"/>
              </a:rPr>
              <a:t>RPC predictions</a:t>
            </a:r>
            <a:r>
              <a:rPr lang="en-US" sz="1800" b="0" strike="noStrike" spc="-1">
                <a:latin typeface="Arial"/>
              </a:rPr>
              <a:t> in order to predict future values with </a:t>
            </a:r>
            <a:r>
              <a:rPr lang="en-US" sz="1800" b="1" strike="noStrike" spc="-1">
                <a:latin typeface="Arial"/>
              </a:rPr>
              <a:t>higher accuracy</a:t>
            </a:r>
            <a:r>
              <a:rPr lang="en-US" sz="1800" b="0" strike="noStrike" spc="-1">
                <a:latin typeface="Arial"/>
              </a:rPr>
              <a:t>. </a:t>
            </a:r>
            <a:br/>
            <a:r>
              <a:rPr lang="en-US" sz="1800" b="0" strike="noStrike" spc="-1">
                <a:latin typeface="Arial"/>
              </a:rPr>
              <a:t> </a:t>
            </a: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latin typeface="Arial"/>
              </a:rPr>
              <a:t>As of now, their best model is </a:t>
            </a:r>
            <a:r>
              <a:rPr lang="en-US" sz="1800" b="1" strike="noStrike" spc="-1">
                <a:latin typeface="Arial"/>
              </a:rPr>
              <a:t>MIDAS</a:t>
            </a:r>
            <a:r>
              <a:rPr lang="en-US" sz="1800" b="0" strike="noStrike" spc="-1">
                <a:latin typeface="Arial"/>
              </a:rPr>
              <a:t> followed by </a:t>
            </a:r>
            <a:r>
              <a:rPr lang="en-US" sz="1800" b="1" strike="noStrike" spc="-1">
                <a:latin typeface="Arial"/>
              </a:rPr>
              <a:t>UECM</a:t>
            </a:r>
            <a:r>
              <a:rPr lang="en-US" sz="1800" b="0" strike="noStrike" spc="-1">
                <a:latin typeface="Arial"/>
              </a:rPr>
              <a:t> and lastly </a:t>
            </a:r>
            <a:r>
              <a:rPr lang="en-US" sz="1800" b="1" strike="noStrike" spc="-1">
                <a:latin typeface="Arial"/>
              </a:rPr>
              <a:t>MFVAR</a:t>
            </a:r>
            <a:r>
              <a:rPr lang="en-US" sz="1800" b="0" strike="noStrike" spc="-1">
                <a:latin typeface="Arial"/>
              </a:rPr>
              <a:t>. </a:t>
            </a:r>
            <a:br/>
            <a:r>
              <a:rPr lang="en-US" sz="1800" b="0" strike="noStrike" spc="-1">
                <a:latin typeface="Arial"/>
              </a:rPr>
              <a:t> </a:t>
            </a: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latin typeface="Arial"/>
              </a:rPr>
              <a:t>This is indicated by their prediction error (RMSE) with </a:t>
            </a:r>
            <a:r>
              <a:rPr lang="en-US" sz="1800" b="1" strike="noStrike" spc="-1">
                <a:solidFill>
                  <a:srgbClr val="00A933"/>
                </a:solidFill>
                <a:latin typeface="Arial"/>
              </a:rPr>
              <a:t>MIDAS</a:t>
            </a:r>
            <a:r>
              <a:rPr lang="en-US" sz="1800" b="0" strike="noStrike" spc="-1">
                <a:latin typeface="Arial"/>
              </a:rPr>
              <a:t> having the </a:t>
            </a:r>
            <a:r>
              <a:rPr lang="en-US" sz="1800" b="1" strike="noStrike" spc="-1">
                <a:solidFill>
                  <a:srgbClr val="00A933"/>
                </a:solidFill>
                <a:latin typeface="Arial"/>
              </a:rPr>
              <a:t>least</a:t>
            </a:r>
            <a:r>
              <a:rPr lang="en-US" sz="1800" b="0" strike="noStrike" spc="-1">
                <a:latin typeface="Arial"/>
              </a:rPr>
              <a:t> while </a:t>
            </a:r>
            <a:r>
              <a:rPr lang="en-US" sz="1800" b="1" strike="noStrike" spc="-1">
                <a:solidFill>
                  <a:srgbClr val="FF0000"/>
                </a:solidFill>
                <a:latin typeface="Arial"/>
              </a:rPr>
              <a:t>MFVAR</a:t>
            </a:r>
            <a:r>
              <a:rPr lang="en-US" sz="1800" b="1" strike="noStrike" spc="-1">
                <a:latin typeface="Arial"/>
              </a:rPr>
              <a:t> </a:t>
            </a:r>
            <a:r>
              <a:rPr lang="en-US" sz="1800" b="0" strike="noStrike" spc="-1">
                <a:latin typeface="Arial"/>
              </a:rPr>
              <a:t>having the </a:t>
            </a:r>
            <a:r>
              <a:rPr lang="en-US" sz="1800" b="1" strike="noStrike" spc="-1">
                <a:solidFill>
                  <a:srgbClr val="FF0000"/>
                </a:solidFill>
                <a:latin typeface="Arial"/>
              </a:rPr>
              <a:t>most error</a:t>
            </a:r>
            <a:r>
              <a:rPr lang="en-US" sz="1800" b="0" strike="noStrike" spc="-1">
                <a:latin typeface="Arial"/>
              </a:rPr>
              <a:t>.</a:t>
            </a:r>
            <a:br/>
            <a:r>
              <a:rPr lang="en-US" sz="1800" b="0" strike="noStrike" spc="-1">
                <a:latin typeface="Arial"/>
              </a:rPr>
              <a:t> </a:t>
            </a: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latin typeface="Arial"/>
              </a:rPr>
              <a:t>Could </a:t>
            </a:r>
            <a:r>
              <a:rPr lang="en-US" sz="1800" b="1" strike="noStrike" spc="-1">
                <a:latin typeface="Arial"/>
              </a:rPr>
              <a:t>Machine Learning</a:t>
            </a:r>
            <a:r>
              <a:rPr lang="en-US" sz="1800" b="0" strike="noStrike" spc="-1">
                <a:latin typeface="Arial"/>
              </a:rPr>
              <a:t> outperform these?</a:t>
            </a:r>
          </a:p>
        </p:txBody>
      </p:sp>
      <p:sp>
        <p:nvSpPr>
          <p:cNvPr id="190" name="CustomShape 2"/>
          <p:cNvSpPr/>
          <p:nvPr/>
        </p:nvSpPr>
        <p:spPr>
          <a:xfrm>
            <a:off x="2160" y="5486400"/>
            <a:ext cx="9235440" cy="182880"/>
          </a:xfrm>
          <a:prstGeom prst="rect">
            <a:avLst/>
          </a:prstGeom>
          <a:solidFill>
            <a:srgbClr val="A3238E"/>
          </a:solidFill>
          <a:ln>
            <a:solidFill>
              <a:srgbClr val="A3238E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1" name="CustomShape 3"/>
          <p:cNvSpPr/>
          <p:nvPr/>
        </p:nvSpPr>
        <p:spPr>
          <a:xfrm>
            <a:off x="9238680" y="5486400"/>
            <a:ext cx="841320" cy="182880"/>
          </a:xfrm>
          <a:prstGeom prst="rect">
            <a:avLst/>
          </a:prstGeom>
          <a:solidFill>
            <a:srgbClr val="FAA61A"/>
          </a:solidFill>
          <a:ln>
            <a:solidFill>
              <a:srgbClr val="FAA61A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2" name="TextShape 4"/>
          <p:cNvSpPr txBox="1"/>
          <p:nvPr/>
        </p:nvSpPr>
        <p:spPr>
          <a:xfrm>
            <a:off x="507600" y="226080"/>
            <a:ext cx="9071640" cy="7797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r>
              <a:rPr lang="en-US" sz="3200" b="1" strike="noStrike" spc="-1">
                <a:latin typeface="Arial"/>
              </a:rPr>
              <a:t>Research Methodology: Problem Analysis</a:t>
            </a:r>
            <a:endParaRPr lang="en-US" sz="3200" b="0" strike="noStrike" spc="-1">
              <a:latin typeface="Arial"/>
            </a:endParaRPr>
          </a:p>
        </p:txBody>
      </p:sp>
      <p:pic>
        <p:nvPicPr>
          <p:cNvPr id="193" name="Picture 192"/>
          <p:cNvPicPr/>
          <p:nvPr/>
        </p:nvPicPr>
        <p:blipFill>
          <a:blip r:embed="rId2"/>
          <a:srcRect l="2221" t="12276" r="2818" b="4449"/>
          <a:stretch/>
        </p:blipFill>
        <p:spPr>
          <a:xfrm>
            <a:off x="5165280" y="1224720"/>
            <a:ext cx="4501800" cy="2859120"/>
          </a:xfrm>
          <a:prstGeom prst="rect">
            <a:avLst/>
          </a:prstGeom>
          <a:ln>
            <a:noFill/>
          </a:ln>
        </p:spPr>
      </p:pic>
      <p:sp>
        <p:nvSpPr>
          <p:cNvPr id="194" name="TextShape 5"/>
          <p:cNvSpPr txBox="1"/>
          <p:nvPr/>
        </p:nvSpPr>
        <p:spPr>
          <a:xfrm>
            <a:off x="5212080" y="4083840"/>
            <a:ext cx="4759920" cy="346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pPr algn="ctr"/>
            <a:r>
              <a:rPr lang="en-US" sz="1600" b="0" strike="noStrike" spc="-1" dirty="0">
                <a:latin typeface="Arial"/>
              </a:rPr>
              <a:t>Figure 3 Current Prediction Methods of RPC</a:t>
            </a:r>
          </a:p>
        </p:txBody>
      </p:sp>
      <p:grpSp>
        <p:nvGrpSpPr>
          <p:cNvPr id="195" name="Group 6"/>
          <p:cNvGrpSpPr/>
          <p:nvPr/>
        </p:nvGrpSpPr>
        <p:grpSpPr>
          <a:xfrm>
            <a:off x="182880" y="4644000"/>
            <a:ext cx="9781560" cy="695520"/>
            <a:chOff x="182880" y="4644000"/>
            <a:chExt cx="9781560" cy="695520"/>
          </a:xfrm>
        </p:grpSpPr>
        <p:grpSp>
          <p:nvGrpSpPr>
            <p:cNvPr id="196" name="Group 7"/>
            <p:cNvGrpSpPr/>
            <p:nvPr/>
          </p:nvGrpSpPr>
          <p:grpSpPr>
            <a:xfrm>
              <a:off x="182880" y="4644000"/>
              <a:ext cx="9781560" cy="695520"/>
              <a:chOff x="182880" y="4644000"/>
              <a:chExt cx="9781560" cy="695520"/>
            </a:xfrm>
          </p:grpSpPr>
          <p:pic>
            <p:nvPicPr>
              <p:cNvPr id="197" name="Picture 196"/>
              <p:cNvPicPr/>
              <p:nvPr/>
            </p:nvPicPr>
            <p:blipFill>
              <a:blip r:embed="rId3"/>
              <a:stretch/>
            </p:blipFill>
            <p:spPr>
              <a:xfrm>
                <a:off x="182880" y="4824360"/>
                <a:ext cx="9781560" cy="515160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198" name="Picture 197"/>
              <p:cNvPicPr/>
              <p:nvPr/>
            </p:nvPicPr>
            <p:blipFill>
              <a:blip r:embed="rId4"/>
              <a:srcRect t="17391"/>
              <a:stretch/>
            </p:blipFill>
            <p:spPr>
              <a:xfrm>
                <a:off x="1645920" y="4644000"/>
                <a:ext cx="8318520" cy="180360"/>
              </a:xfrm>
              <a:prstGeom prst="rect">
                <a:avLst/>
              </a:prstGeom>
              <a:ln>
                <a:noFill/>
              </a:ln>
            </p:spPr>
          </p:pic>
        </p:grpSp>
      </p:grpSp>
      <p:sp>
        <p:nvSpPr>
          <p:cNvPr id="199" name="CustomShape 8"/>
          <p:cNvSpPr/>
          <p:nvPr/>
        </p:nvSpPr>
        <p:spPr>
          <a:xfrm>
            <a:off x="9052560" y="-969480"/>
            <a:ext cx="2007000" cy="2158200"/>
          </a:xfrm>
          <a:prstGeom prst="ellipse">
            <a:avLst/>
          </a:prstGeom>
          <a:solidFill>
            <a:srgbClr val="FFFBCC"/>
          </a:solidFill>
          <a:ln>
            <a:solidFill>
              <a:srgbClr val="FFF9AE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00" name="Picture 199"/>
          <p:cNvPicPr/>
          <p:nvPr/>
        </p:nvPicPr>
        <p:blipFill>
          <a:blip r:embed="rId5"/>
          <a:srcRect r="83114"/>
          <a:stretch/>
        </p:blipFill>
        <p:spPr>
          <a:xfrm>
            <a:off x="9389880" y="183600"/>
            <a:ext cx="618120" cy="6487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CustomShape 1"/>
          <p:cNvSpPr/>
          <p:nvPr/>
        </p:nvSpPr>
        <p:spPr>
          <a:xfrm>
            <a:off x="2160" y="5486400"/>
            <a:ext cx="9235440" cy="182880"/>
          </a:xfrm>
          <a:prstGeom prst="rect">
            <a:avLst/>
          </a:prstGeom>
          <a:solidFill>
            <a:srgbClr val="A3238E"/>
          </a:solidFill>
          <a:ln>
            <a:solidFill>
              <a:srgbClr val="A3238E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2" name="CustomShape 2"/>
          <p:cNvSpPr/>
          <p:nvPr/>
        </p:nvSpPr>
        <p:spPr>
          <a:xfrm>
            <a:off x="9238680" y="5486400"/>
            <a:ext cx="841320" cy="182880"/>
          </a:xfrm>
          <a:prstGeom prst="rect">
            <a:avLst/>
          </a:prstGeom>
          <a:solidFill>
            <a:srgbClr val="FAA61A"/>
          </a:solidFill>
          <a:ln>
            <a:solidFill>
              <a:srgbClr val="FAA61A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3" name="TextShape 3"/>
          <p:cNvSpPr txBox="1"/>
          <p:nvPr/>
        </p:nvSpPr>
        <p:spPr>
          <a:xfrm>
            <a:off x="0" y="160200"/>
            <a:ext cx="10080000" cy="911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r>
              <a:rPr lang="en-US" sz="3000" b="1" strike="noStrike" spc="-1" dirty="0">
                <a:latin typeface="Arial"/>
              </a:rPr>
              <a:t>Research Methodology: EDA</a:t>
            </a:r>
            <a:endParaRPr lang="en-US" sz="3000" b="0" strike="noStrike" spc="-1" dirty="0">
              <a:latin typeface="Arial"/>
            </a:endParaRPr>
          </a:p>
        </p:txBody>
      </p:sp>
      <p:pic>
        <p:nvPicPr>
          <p:cNvPr id="204" name="Picture 203"/>
          <p:cNvPicPr/>
          <p:nvPr/>
        </p:nvPicPr>
        <p:blipFill>
          <a:blip r:embed="rId2"/>
          <a:stretch/>
        </p:blipFill>
        <p:spPr>
          <a:xfrm>
            <a:off x="271800" y="3219840"/>
            <a:ext cx="6306120" cy="2074320"/>
          </a:xfrm>
          <a:prstGeom prst="rect">
            <a:avLst/>
          </a:prstGeom>
          <a:ln>
            <a:noFill/>
          </a:ln>
        </p:spPr>
      </p:pic>
      <p:pic>
        <p:nvPicPr>
          <p:cNvPr id="205" name="Picture 204"/>
          <p:cNvPicPr/>
          <p:nvPr/>
        </p:nvPicPr>
        <p:blipFill>
          <a:blip r:embed="rId3"/>
          <a:srcRect r="50207"/>
          <a:stretch/>
        </p:blipFill>
        <p:spPr>
          <a:xfrm>
            <a:off x="6622560" y="3220560"/>
            <a:ext cx="3162960" cy="2102400"/>
          </a:xfrm>
          <a:prstGeom prst="rect">
            <a:avLst/>
          </a:prstGeom>
          <a:ln>
            <a:noFill/>
          </a:ln>
        </p:spPr>
      </p:pic>
      <p:pic>
        <p:nvPicPr>
          <p:cNvPr id="206" name="Picture 205"/>
          <p:cNvPicPr/>
          <p:nvPr/>
        </p:nvPicPr>
        <p:blipFill>
          <a:blip r:embed="rId3"/>
          <a:srcRect l="49568"/>
          <a:stretch/>
        </p:blipFill>
        <p:spPr>
          <a:xfrm>
            <a:off x="6581880" y="1080720"/>
            <a:ext cx="3204720" cy="2103120"/>
          </a:xfrm>
          <a:prstGeom prst="rect">
            <a:avLst/>
          </a:prstGeom>
          <a:ln>
            <a:noFill/>
          </a:ln>
        </p:spPr>
      </p:pic>
      <p:sp>
        <p:nvSpPr>
          <p:cNvPr id="207" name="TextShape 4"/>
          <p:cNvSpPr txBox="1"/>
          <p:nvPr/>
        </p:nvSpPr>
        <p:spPr>
          <a:xfrm>
            <a:off x="548640" y="1072080"/>
            <a:ext cx="5852160" cy="346320"/>
          </a:xfrm>
          <a:prstGeom prst="rect">
            <a:avLst/>
          </a:prstGeom>
          <a:noFill/>
          <a:ln>
            <a:noFill/>
          </a:ln>
        </p:spPr>
      </p:sp>
      <p:sp>
        <p:nvSpPr>
          <p:cNvPr id="208" name="TextShape 5"/>
          <p:cNvSpPr txBox="1"/>
          <p:nvPr/>
        </p:nvSpPr>
        <p:spPr>
          <a:xfrm>
            <a:off x="457200" y="1072080"/>
            <a:ext cx="6124680" cy="21380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1" strike="noStrike" spc="-1">
                <a:latin typeface="Arial"/>
                <a:ea typeface="Noto Sans CJK SC"/>
              </a:rPr>
              <a:t>Prior</a:t>
            </a:r>
            <a:r>
              <a:rPr lang="en-US" sz="1800" b="0" strike="noStrike" spc="-1">
                <a:latin typeface="Arial"/>
                <a:ea typeface="Noto Sans CJK SC"/>
              </a:rPr>
              <a:t> to the COVID-19 pandemic (</a:t>
            </a:r>
            <a:r>
              <a:rPr lang="en-US" sz="1800" b="1" strike="noStrike" spc="-1">
                <a:latin typeface="Arial"/>
                <a:ea typeface="Noto Sans CJK SC"/>
              </a:rPr>
              <a:t>Q1 2020</a:t>
            </a:r>
            <a:r>
              <a:rPr lang="en-US" sz="1800" b="0" strike="noStrike" spc="-1">
                <a:latin typeface="Arial"/>
                <a:ea typeface="Noto Sans CJK SC"/>
              </a:rPr>
              <a:t>), 13 out of 16 </a:t>
            </a:r>
            <a:r>
              <a:rPr lang="en-US" sz="1800" b="1" strike="noStrike" spc="-1">
                <a:latin typeface="Arial"/>
                <a:ea typeface="Noto Sans CJK SC"/>
              </a:rPr>
              <a:t>RPC indicators</a:t>
            </a:r>
            <a:r>
              <a:rPr lang="en-US" sz="1800" b="0" strike="noStrike" spc="-1">
                <a:latin typeface="Arial"/>
                <a:ea typeface="Noto Sans CJK SC"/>
              </a:rPr>
              <a:t> show an </a:t>
            </a:r>
            <a:r>
              <a:rPr lang="en-US" sz="1800" b="1" strike="noStrike" spc="-1">
                <a:solidFill>
                  <a:srgbClr val="127622"/>
                </a:solidFill>
                <a:latin typeface="Arial"/>
                <a:ea typeface="Noto Sans CJK SC"/>
              </a:rPr>
              <a:t>increasing trend</a:t>
            </a:r>
            <a:r>
              <a:rPr lang="en-US" sz="1800" b="0" strike="noStrike" spc="-1">
                <a:latin typeface="Arial"/>
                <a:ea typeface="Noto Sans CJK SC"/>
              </a:rPr>
              <a:t>.</a:t>
            </a:r>
            <a:br/>
            <a:r>
              <a:rPr lang="en-US" sz="1800" b="0" strike="noStrike" spc="-1">
                <a:latin typeface="Arial"/>
              </a:rPr>
              <a:t> </a:t>
            </a: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latin typeface="Arial"/>
                <a:ea typeface="Noto Sans CJK SC"/>
              </a:rPr>
              <a:t>Overall, 11</a:t>
            </a:r>
            <a:r>
              <a:rPr lang="en-US" sz="1800" b="1" strike="noStrike" spc="-1">
                <a:latin typeface="Arial"/>
                <a:ea typeface="Noto Sans CJK SC"/>
              </a:rPr>
              <a:t> of the 16 indicators</a:t>
            </a:r>
            <a:r>
              <a:rPr lang="en-US" sz="1800" b="0" strike="noStrike" spc="-1">
                <a:latin typeface="Arial"/>
                <a:ea typeface="Noto Sans CJK SC"/>
              </a:rPr>
              <a:t> show </a:t>
            </a:r>
            <a:r>
              <a:rPr lang="en-US" sz="1800" b="1" strike="noStrike" spc="-1">
                <a:solidFill>
                  <a:srgbClr val="2A6099"/>
                </a:solidFill>
                <a:latin typeface="Arial"/>
                <a:ea typeface="Noto Sans CJK SC"/>
              </a:rPr>
              <a:t>nonlinear trends</a:t>
            </a:r>
            <a:r>
              <a:rPr lang="en-US" sz="1800" b="0" strike="noStrike" spc="-1">
                <a:latin typeface="Arial"/>
                <a:ea typeface="Noto Sans CJK SC"/>
              </a:rPr>
              <a:t> except for MSW, NM, FS, EMP, and CC.</a:t>
            </a:r>
            <a:br/>
            <a:r>
              <a:rPr lang="en-US" sz="1800" b="0" strike="noStrike" spc="-1">
                <a:latin typeface="Arial"/>
              </a:rPr>
              <a:t> </a:t>
            </a: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latin typeface="Arial"/>
                <a:ea typeface="Noto Sans CJK SC"/>
              </a:rPr>
              <a:t>During </a:t>
            </a:r>
            <a:r>
              <a:rPr lang="en-US" sz="1800" b="1" strike="noStrike" spc="-1">
                <a:latin typeface="Arial"/>
                <a:ea typeface="Noto Sans CJK SC"/>
              </a:rPr>
              <a:t>Q1 2020</a:t>
            </a:r>
            <a:r>
              <a:rPr lang="en-US" sz="1800" b="0" strike="noStrike" spc="-1">
                <a:latin typeface="Arial"/>
                <a:ea typeface="Noto Sans CJK SC"/>
              </a:rPr>
              <a:t>, 9 indicators </a:t>
            </a:r>
            <a:r>
              <a:rPr lang="en-US" sz="1800" b="1" strike="noStrike" spc="-1">
                <a:solidFill>
                  <a:srgbClr val="C9211E"/>
                </a:solidFill>
                <a:latin typeface="Arial"/>
                <a:ea typeface="Noto Sans CJK SC"/>
              </a:rPr>
              <a:t>significantly declined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09" name="CustomShape 6"/>
          <p:cNvSpPr/>
          <p:nvPr/>
        </p:nvSpPr>
        <p:spPr>
          <a:xfrm>
            <a:off x="9052560" y="-969480"/>
            <a:ext cx="2007000" cy="2158200"/>
          </a:xfrm>
          <a:prstGeom prst="ellipse">
            <a:avLst/>
          </a:prstGeom>
          <a:solidFill>
            <a:srgbClr val="FFFBCC"/>
          </a:solidFill>
          <a:ln>
            <a:solidFill>
              <a:srgbClr val="FFF9AE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10" name="Picture 209"/>
          <p:cNvPicPr/>
          <p:nvPr/>
        </p:nvPicPr>
        <p:blipFill>
          <a:blip r:embed="rId4"/>
          <a:srcRect r="83114"/>
          <a:stretch/>
        </p:blipFill>
        <p:spPr>
          <a:xfrm>
            <a:off x="9389880" y="183600"/>
            <a:ext cx="618120" cy="648720"/>
          </a:xfrm>
          <a:prstGeom prst="rect">
            <a:avLst/>
          </a:prstGeom>
          <a:ln>
            <a:noFill/>
          </a:ln>
        </p:spPr>
      </p:pic>
      <p:sp>
        <p:nvSpPr>
          <p:cNvPr id="211" name="CustomShape 7"/>
          <p:cNvSpPr/>
          <p:nvPr/>
        </p:nvSpPr>
        <p:spPr>
          <a:xfrm>
            <a:off x="6600240" y="1077840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10797" y="0"/>
                </a:moveTo>
                <a:lnTo>
                  <a:pt x="8278" y="8256"/>
                </a:lnTo>
                <a:lnTo>
                  <a:pt x="0" y="8256"/>
                </a:lnTo>
                <a:lnTo>
                  <a:pt x="6722" y="13405"/>
                </a:lnTo>
                <a:lnTo>
                  <a:pt x="4198" y="21600"/>
                </a:lnTo>
                <a:lnTo>
                  <a:pt x="10797" y="16580"/>
                </a:lnTo>
                <a:lnTo>
                  <a:pt x="17401" y="21600"/>
                </a:lnTo>
                <a:lnTo>
                  <a:pt x="14878" y="13405"/>
                </a:lnTo>
                <a:lnTo>
                  <a:pt x="21600" y="8256"/>
                </a:lnTo>
                <a:lnTo>
                  <a:pt x="13321" y="8256"/>
                </a:lnTo>
                <a:lnTo>
                  <a:pt x="10797" y="0"/>
                </a:lnTo>
                <a:close/>
              </a:path>
            </a:pathLst>
          </a:custGeom>
          <a:solidFill>
            <a:srgbClr val="127622"/>
          </a:solidFill>
          <a:ln>
            <a:solidFill>
              <a:srgbClr val="127622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2" name="CustomShape 8"/>
          <p:cNvSpPr/>
          <p:nvPr/>
        </p:nvSpPr>
        <p:spPr>
          <a:xfrm>
            <a:off x="6600600" y="2122200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10797" y="0"/>
                </a:moveTo>
                <a:lnTo>
                  <a:pt x="8278" y="8256"/>
                </a:lnTo>
                <a:lnTo>
                  <a:pt x="0" y="8256"/>
                </a:lnTo>
                <a:lnTo>
                  <a:pt x="6722" y="13405"/>
                </a:lnTo>
                <a:lnTo>
                  <a:pt x="4198" y="21600"/>
                </a:lnTo>
                <a:lnTo>
                  <a:pt x="10797" y="16580"/>
                </a:lnTo>
                <a:lnTo>
                  <a:pt x="17401" y="21600"/>
                </a:lnTo>
                <a:lnTo>
                  <a:pt x="14878" y="13405"/>
                </a:lnTo>
                <a:lnTo>
                  <a:pt x="21600" y="8256"/>
                </a:lnTo>
                <a:lnTo>
                  <a:pt x="13321" y="8256"/>
                </a:lnTo>
                <a:lnTo>
                  <a:pt x="10797" y="0"/>
                </a:lnTo>
                <a:close/>
              </a:path>
            </a:pathLst>
          </a:custGeom>
          <a:solidFill>
            <a:srgbClr val="127622"/>
          </a:solidFill>
          <a:ln>
            <a:solidFill>
              <a:srgbClr val="127622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3" name="CustomShape 9"/>
          <p:cNvSpPr/>
          <p:nvPr/>
        </p:nvSpPr>
        <p:spPr>
          <a:xfrm>
            <a:off x="8220600" y="3202200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10797" y="0"/>
                </a:moveTo>
                <a:lnTo>
                  <a:pt x="8278" y="8256"/>
                </a:lnTo>
                <a:lnTo>
                  <a:pt x="0" y="8256"/>
                </a:lnTo>
                <a:lnTo>
                  <a:pt x="6722" y="13405"/>
                </a:lnTo>
                <a:lnTo>
                  <a:pt x="4198" y="21600"/>
                </a:lnTo>
                <a:lnTo>
                  <a:pt x="10797" y="16580"/>
                </a:lnTo>
                <a:lnTo>
                  <a:pt x="17401" y="21600"/>
                </a:lnTo>
                <a:lnTo>
                  <a:pt x="14878" y="13405"/>
                </a:lnTo>
                <a:lnTo>
                  <a:pt x="21600" y="8256"/>
                </a:lnTo>
                <a:lnTo>
                  <a:pt x="13321" y="8256"/>
                </a:lnTo>
                <a:lnTo>
                  <a:pt x="10797" y="0"/>
                </a:lnTo>
                <a:close/>
              </a:path>
            </a:pathLst>
          </a:custGeom>
          <a:solidFill>
            <a:srgbClr val="127622"/>
          </a:solidFill>
          <a:ln>
            <a:solidFill>
              <a:srgbClr val="127622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4" name="CustomShape 10"/>
          <p:cNvSpPr/>
          <p:nvPr/>
        </p:nvSpPr>
        <p:spPr>
          <a:xfrm>
            <a:off x="6600600" y="3202200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10797" y="0"/>
                </a:moveTo>
                <a:lnTo>
                  <a:pt x="8278" y="8256"/>
                </a:lnTo>
                <a:lnTo>
                  <a:pt x="0" y="8256"/>
                </a:lnTo>
                <a:lnTo>
                  <a:pt x="6722" y="13405"/>
                </a:lnTo>
                <a:lnTo>
                  <a:pt x="4198" y="21600"/>
                </a:lnTo>
                <a:lnTo>
                  <a:pt x="10797" y="16580"/>
                </a:lnTo>
                <a:lnTo>
                  <a:pt x="17401" y="21600"/>
                </a:lnTo>
                <a:lnTo>
                  <a:pt x="14878" y="13405"/>
                </a:lnTo>
                <a:lnTo>
                  <a:pt x="21600" y="8256"/>
                </a:lnTo>
                <a:lnTo>
                  <a:pt x="13321" y="8256"/>
                </a:lnTo>
                <a:lnTo>
                  <a:pt x="10797" y="0"/>
                </a:lnTo>
                <a:close/>
              </a:path>
            </a:pathLst>
          </a:custGeom>
          <a:solidFill>
            <a:srgbClr val="127622"/>
          </a:solidFill>
          <a:ln>
            <a:solidFill>
              <a:srgbClr val="127622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5" name="CustomShape 11"/>
          <p:cNvSpPr/>
          <p:nvPr/>
        </p:nvSpPr>
        <p:spPr>
          <a:xfrm>
            <a:off x="8220600" y="4210200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10797" y="0"/>
                </a:moveTo>
                <a:lnTo>
                  <a:pt x="8278" y="8256"/>
                </a:lnTo>
                <a:lnTo>
                  <a:pt x="0" y="8256"/>
                </a:lnTo>
                <a:lnTo>
                  <a:pt x="6722" y="13405"/>
                </a:lnTo>
                <a:lnTo>
                  <a:pt x="4198" y="21600"/>
                </a:lnTo>
                <a:lnTo>
                  <a:pt x="10797" y="16580"/>
                </a:lnTo>
                <a:lnTo>
                  <a:pt x="17401" y="21600"/>
                </a:lnTo>
                <a:lnTo>
                  <a:pt x="14878" y="13405"/>
                </a:lnTo>
                <a:lnTo>
                  <a:pt x="21600" y="8256"/>
                </a:lnTo>
                <a:lnTo>
                  <a:pt x="13321" y="8256"/>
                </a:lnTo>
                <a:lnTo>
                  <a:pt x="10797" y="0"/>
                </a:lnTo>
                <a:close/>
              </a:path>
            </a:pathLst>
          </a:custGeom>
          <a:solidFill>
            <a:srgbClr val="127622"/>
          </a:solidFill>
          <a:ln>
            <a:solidFill>
              <a:srgbClr val="127622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6" name="CustomShape 12"/>
          <p:cNvSpPr/>
          <p:nvPr/>
        </p:nvSpPr>
        <p:spPr>
          <a:xfrm>
            <a:off x="5016600" y="3202200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10797" y="0"/>
                </a:moveTo>
                <a:lnTo>
                  <a:pt x="8278" y="8256"/>
                </a:lnTo>
                <a:lnTo>
                  <a:pt x="0" y="8256"/>
                </a:lnTo>
                <a:lnTo>
                  <a:pt x="6722" y="13405"/>
                </a:lnTo>
                <a:lnTo>
                  <a:pt x="4198" y="21600"/>
                </a:lnTo>
                <a:lnTo>
                  <a:pt x="10797" y="16580"/>
                </a:lnTo>
                <a:lnTo>
                  <a:pt x="17401" y="21600"/>
                </a:lnTo>
                <a:lnTo>
                  <a:pt x="14878" y="13405"/>
                </a:lnTo>
                <a:lnTo>
                  <a:pt x="21600" y="8256"/>
                </a:lnTo>
                <a:lnTo>
                  <a:pt x="13321" y="8256"/>
                </a:lnTo>
                <a:lnTo>
                  <a:pt x="10797" y="0"/>
                </a:lnTo>
                <a:close/>
              </a:path>
            </a:pathLst>
          </a:custGeom>
          <a:solidFill>
            <a:srgbClr val="127622"/>
          </a:solidFill>
          <a:ln>
            <a:solidFill>
              <a:srgbClr val="127622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7" name="CustomShape 13"/>
          <p:cNvSpPr/>
          <p:nvPr/>
        </p:nvSpPr>
        <p:spPr>
          <a:xfrm>
            <a:off x="5016600" y="4246200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10797" y="0"/>
                </a:moveTo>
                <a:lnTo>
                  <a:pt x="8278" y="8256"/>
                </a:lnTo>
                <a:lnTo>
                  <a:pt x="0" y="8256"/>
                </a:lnTo>
                <a:lnTo>
                  <a:pt x="6722" y="13405"/>
                </a:lnTo>
                <a:lnTo>
                  <a:pt x="4198" y="21600"/>
                </a:lnTo>
                <a:lnTo>
                  <a:pt x="10797" y="16580"/>
                </a:lnTo>
                <a:lnTo>
                  <a:pt x="17401" y="21600"/>
                </a:lnTo>
                <a:lnTo>
                  <a:pt x="14878" y="13405"/>
                </a:lnTo>
                <a:lnTo>
                  <a:pt x="21600" y="8256"/>
                </a:lnTo>
                <a:lnTo>
                  <a:pt x="13321" y="8256"/>
                </a:lnTo>
                <a:lnTo>
                  <a:pt x="10797" y="0"/>
                </a:lnTo>
                <a:close/>
              </a:path>
            </a:pathLst>
          </a:custGeom>
          <a:solidFill>
            <a:srgbClr val="127622"/>
          </a:solidFill>
          <a:ln>
            <a:solidFill>
              <a:srgbClr val="127622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8" name="CustomShape 14"/>
          <p:cNvSpPr/>
          <p:nvPr/>
        </p:nvSpPr>
        <p:spPr>
          <a:xfrm>
            <a:off x="3468600" y="3202200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10797" y="0"/>
                </a:moveTo>
                <a:lnTo>
                  <a:pt x="8278" y="8256"/>
                </a:lnTo>
                <a:lnTo>
                  <a:pt x="0" y="8256"/>
                </a:lnTo>
                <a:lnTo>
                  <a:pt x="6722" y="13405"/>
                </a:lnTo>
                <a:lnTo>
                  <a:pt x="4198" y="21600"/>
                </a:lnTo>
                <a:lnTo>
                  <a:pt x="10797" y="16580"/>
                </a:lnTo>
                <a:lnTo>
                  <a:pt x="17401" y="21600"/>
                </a:lnTo>
                <a:lnTo>
                  <a:pt x="14878" y="13405"/>
                </a:lnTo>
                <a:lnTo>
                  <a:pt x="21600" y="8256"/>
                </a:lnTo>
                <a:lnTo>
                  <a:pt x="13321" y="8256"/>
                </a:lnTo>
                <a:lnTo>
                  <a:pt x="10797" y="0"/>
                </a:lnTo>
                <a:close/>
              </a:path>
            </a:pathLst>
          </a:custGeom>
          <a:solidFill>
            <a:srgbClr val="127622"/>
          </a:solidFill>
          <a:ln>
            <a:solidFill>
              <a:srgbClr val="127622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9" name="CustomShape 15"/>
          <p:cNvSpPr/>
          <p:nvPr/>
        </p:nvSpPr>
        <p:spPr>
          <a:xfrm>
            <a:off x="3468600" y="4246200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10797" y="0"/>
                </a:moveTo>
                <a:lnTo>
                  <a:pt x="8278" y="8256"/>
                </a:lnTo>
                <a:lnTo>
                  <a:pt x="0" y="8256"/>
                </a:lnTo>
                <a:lnTo>
                  <a:pt x="6722" y="13405"/>
                </a:lnTo>
                <a:lnTo>
                  <a:pt x="4198" y="21600"/>
                </a:lnTo>
                <a:lnTo>
                  <a:pt x="10797" y="16580"/>
                </a:lnTo>
                <a:lnTo>
                  <a:pt x="17401" y="21600"/>
                </a:lnTo>
                <a:lnTo>
                  <a:pt x="14878" y="13405"/>
                </a:lnTo>
                <a:lnTo>
                  <a:pt x="21600" y="8256"/>
                </a:lnTo>
                <a:lnTo>
                  <a:pt x="13321" y="8256"/>
                </a:lnTo>
                <a:lnTo>
                  <a:pt x="10797" y="0"/>
                </a:lnTo>
                <a:close/>
              </a:path>
            </a:pathLst>
          </a:custGeom>
          <a:solidFill>
            <a:srgbClr val="127622"/>
          </a:solidFill>
          <a:ln>
            <a:solidFill>
              <a:srgbClr val="127622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20" name="CustomShape 16"/>
          <p:cNvSpPr/>
          <p:nvPr/>
        </p:nvSpPr>
        <p:spPr>
          <a:xfrm>
            <a:off x="1884600" y="3202200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10797" y="0"/>
                </a:moveTo>
                <a:lnTo>
                  <a:pt x="8278" y="8256"/>
                </a:lnTo>
                <a:lnTo>
                  <a:pt x="0" y="8256"/>
                </a:lnTo>
                <a:lnTo>
                  <a:pt x="6722" y="13405"/>
                </a:lnTo>
                <a:lnTo>
                  <a:pt x="4198" y="21600"/>
                </a:lnTo>
                <a:lnTo>
                  <a:pt x="10797" y="16580"/>
                </a:lnTo>
                <a:lnTo>
                  <a:pt x="17401" y="21600"/>
                </a:lnTo>
                <a:lnTo>
                  <a:pt x="14878" y="13405"/>
                </a:lnTo>
                <a:lnTo>
                  <a:pt x="21600" y="8256"/>
                </a:lnTo>
                <a:lnTo>
                  <a:pt x="13321" y="8256"/>
                </a:lnTo>
                <a:lnTo>
                  <a:pt x="10797" y="0"/>
                </a:lnTo>
                <a:close/>
              </a:path>
            </a:pathLst>
          </a:custGeom>
          <a:solidFill>
            <a:srgbClr val="127622"/>
          </a:solidFill>
          <a:ln>
            <a:solidFill>
              <a:srgbClr val="127622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21" name="CustomShape 17"/>
          <p:cNvSpPr/>
          <p:nvPr/>
        </p:nvSpPr>
        <p:spPr>
          <a:xfrm>
            <a:off x="1884960" y="4246560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10797" y="0"/>
                </a:moveTo>
                <a:lnTo>
                  <a:pt x="8278" y="8256"/>
                </a:lnTo>
                <a:lnTo>
                  <a:pt x="0" y="8256"/>
                </a:lnTo>
                <a:lnTo>
                  <a:pt x="6722" y="13405"/>
                </a:lnTo>
                <a:lnTo>
                  <a:pt x="4198" y="21600"/>
                </a:lnTo>
                <a:lnTo>
                  <a:pt x="10797" y="16580"/>
                </a:lnTo>
                <a:lnTo>
                  <a:pt x="17401" y="21600"/>
                </a:lnTo>
                <a:lnTo>
                  <a:pt x="14878" y="13405"/>
                </a:lnTo>
                <a:lnTo>
                  <a:pt x="21600" y="8256"/>
                </a:lnTo>
                <a:lnTo>
                  <a:pt x="13321" y="8256"/>
                </a:lnTo>
                <a:lnTo>
                  <a:pt x="10797" y="0"/>
                </a:lnTo>
                <a:close/>
              </a:path>
            </a:pathLst>
          </a:custGeom>
          <a:solidFill>
            <a:srgbClr val="127622"/>
          </a:solidFill>
          <a:ln>
            <a:solidFill>
              <a:srgbClr val="127622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22" name="CustomShape 18"/>
          <p:cNvSpPr/>
          <p:nvPr/>
        </p:nvSpPr>
        <p:spPr>
          <a:xfrm>
            <a:off x="337320" y="4246920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10797" y="0"/>
                </a:moveTo>
                <a:lnTo>
                  <a:pt x="8278" y="8256"/>
                </a:lnTo>
                <a:lnTo>
                  <a:pt x="0" y="8256"/>
                </a:lnTo>
                <a:lnTo>
                  <a:pt x="6722" y="13405"/>
                </a:lnTo>
                <a:lnTo>
                  <a:pt x="4198" y="21600"/>
                </a:lnTo>
                <a:lnTo>
                  <a:pt x="10797" y="16580"/>
                </a:lnTo>
                <a:lnTo>
                  <a:pt x="17401" y="21600"/>
                </a:lnTo>
                <a:lnTo>
                  <a:pt x="14878" y="13405"/>
                </a:lnTo>
                <a:lnTo>
                  <a:pt x="21600" y="8256"/>
                </a:lnTo>
                <a:lnTo>
                  <a:pt x="13321" y="8256"/>
                </a:lnTo>
                <a:lnTo>
                  <a:pt x="10797" y="0"/>
                </a:lnTo>
                <a:close/>
              </a:path>
            </a:pathLst>
          </a:custGeom>
          <a:solidFill>
            <a:srgbClr val="127622"/>
          </a:solidFill>
          <a:ln>
            <a:solidFill>
              <a:srgbClr val="127622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23" name="CustomShape 19"/>
          <p:cNvSpPr/>
          <p:nvPr/>
        </p:nvSpPr>
        <p:spPr>
          <a:xfrm>
            <a:off x="337680" y="3239280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10797" y="0"/>
                </a:moveTo>
                <a:lnTo>
                  <a:pt x="8278" y="8256"/>
                </a:lnTo>
                <a:lnTo>
                  <a:pt x="0" y="8256"/>
                </a:lnTo>
                <a:lnTo>
                  <a:pt x="6722" y="13405"/>
                </a:lnTo>
                <a:lnTo>
                  <a:pt x="4198" y="21600"/>
                </a:lnTo>
                <a:lnTo>
                  <a:pt x="10797" y="16580"/>
                </a:lnTo>
                <a:lnTo>
                  <a:pt x="17401" y="21600"/>
                </a:lnTo>
                <a:lnTo>
                  <a:pt x="14878" y="13405"/>
                </a:lnTo>
                <a:lnTo>
                  <a:pt x="21600" y="8256"/>
                </a:lnTo>
                <a:lnTo>
                  <a:pt x="13321" y="8256"/>
                </a:lnTo>
                <a:lnTo>
                  <a:pt x="10797" y="0"/>
                </a:lnTo>
                <a:close/>
              </a:path>
            </a:pathLst>
          </a:custGeom>
          <a:solidFill>
            <a:srgbClr val="127622"/>
          </a:solidFill>
          <a:ln>
            <a:solidFill>
              <a:srgbClr val="127622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24" name="CustomShape 20"/>
          <p:cNvSpPr/>
          <p:nvPr/>
        </p:nvSpPr>
        <p:spPr>
          <a:xfrm>
            <a:off x="8184600" y="1078200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10797" y="0"/>
                </a:moveTo>
                <a:lnTo>
                  <a:pt x="8278" y="8256"/>
                </a:lnTo>
                <a:lnTo>
                  <a:pt x="0" y="8256"/>
                </a:lnTo>
                <a:lnTo>
                  <a:pt x="6722" y="13405"/>
                </a:lnTo>
                <a:lnTo>
                  <a:pt x="4198" y="21600"/>
                </a:lnTo>
                <a:lnTo>
                  <a:pt x="10797" y="16580"/>
                </a:lnTo>
                <a:lnTo>
                  <a:pt x="17401" y="21600"/>
                </a:lnTo>
                <a:lnTo>
                  <a:pt x="14878" y="13405"/>
                </a:lnTo>
                <a:lnTo>
                  <a:pt x="21600" y="8256"/>
                </a:lnTo>
                <a:lnTo>
                  <a:pt x="13321" y="8256"/>
                </a:lnTo>
                <a:lnTo>
                  <a:pt x="10797" y="0"/>
                </a:lnTo>
                <a:close/>
              </a:path>
            </a:pathLst>
          </a:custGeom>
          <a:solidFill>
            <a:srgbClr val="2A6099"/>
          </a:solidFill>
          <a:ln>
            <a:solidFill>
              <a:srgbClr val="2A6099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25" name="CustomShape 21"/>
          <p:cNvSpPr/>
          <p:nvPr/>
        </p:nvSpPr>
        <p:spPr>
          <a:xfrm>
            <a:off x="8184960" y="2122560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10797" y="0"/>
                </a:moveTo>
                <a:lnTo>
                  <a:pt x="8278" y="8256"/>
                </a:lnTo>
                <a:lnTo>
                  <a:pt x="0" y="8256"/>
                </a:lnTo>
                <a:lnTo>
                  <a:pt x="6722" y="13405"/>
                </a:lnTo>
                <a:lnTo>
                  <a:pt x="4198" y="21600"/>
                </a:lnTo>
                <a:lnTo>
                  <a:pt x="10797" y="16580"/>
                </a:lnTo>
                <a:lnTo>
                  <a:pt x="17401" y="21600"/>
                </a:lnTo>
                <a:lnTo>
                  <a:pt x="14878" y="13405"/>
                </a:lnTo>
                <a:lnTo>
                  <a:pt x="21600" y="8256"/>
                </a:lnTo>
                <a:lnTo>
                  <a:pt x="13321" y="8256"/>
                </a:lnTo>
                <a:lnTo>
                  <a:pt x="10797" y="0"/>
                </a:lnTo>
                <a:close/>
              </a:path>
            </a:pathLst>
          </a:custGeom>
          <a:solidFill>
            <a:srgbClr val="2A6099"/>
          </a:solidFill>
          <a:ln>
            <a:solidFill>
              <a:srgbClr val="2A6099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26" name="CustomShape 22"/>
          <p:cNvSpPr/>
          <p:nvPr/>
        </p:nvSpPr>
        <p:spPr>
          <a:xfrm>
            <a:off x="8221320" y="3382920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10797" y="0"/>
                </a:moveTo>
                <a:lnTo>
                  <a:pt x="8278" y="8256"/>
                </a:lnTo>
                <a:lnTo>
                  <a:pt x="0" y="8256"/>
                </a:lnTo>
                <a:lnTo>
                  <a:pt x="6722" y="13405"/>
                </a:lnTo>
                <a:lnTo>
                  <a:pt x="4198" y="21600"/>
                </a:lnTo>
                <a:lnTo>
                  <a:pt x="10797" y="16580"/>
                </a:lnTo>
                <a:lnTo>
                  <a:pt x="17401" y="21600"/>
                </a:lnTo>
                <a:lnTo>
                  <a:pt x="14878" y="13405"/>
                </a:lnTo>
                <a:lnTo>
                  <a:pt x="21600" y="8256"/>
                </a:lnTo>
                <a:lnTo>
                  <a:pt x="13321" y="8256"/>
                </a:lnTo>
                <a:lnTo>
                  <a:pt x="10797" y="0"/>
                </a:lnTo>
                <a:close/>
              </a:path>
            </a:pathLst>
          </a:custGeom>
          <a:solidFill>
            <a:srgbClr val="2A6099"/>
          </a:solidFill>
          <a:ln>
            <a:solidFill>
              <a:srgbClr val="2A6099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27" name="CustomShape 23"/>
          <p:cNvSpPr/>
          <p:nvPr/>
        </p:nvSpPr>
        <p:spPr>
          <a:xfrm>
            <a:off x="6601320" y="3382920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10797" y="0"/>
                </a:moveTo>
                <a:lnTo>
                  <a:pt x="8278" y="8256"/>
                </a:lnTo>
                <a:lnTo>
                  <a:pt x="0" y="8256"/>
                </a:lnTo>
                <a:lnTo>
                  <a:pt x="6722" y="13405"/>
                </a:lnTo>
                <a:lnTo>
                  <a:pt x="4198" y="21600"/>
                </a:lnTo>
                <a:lnTo>
                  <a:pt x="10797" y="16580"/>
                </a:lnTo>
                <a:lnTo>
                  <a:pt x="17401" y="21600"/>
                </a:lnTo>
                <a:lnTo>
                  <a:pt x="14878" y="13405"/>
                </a:lnTo>
                <a:lnTo>
                  <a:pt x="21600" y="8256"/>
                </a:lnTo>
                <a:lnTo>
                  <a:pt x="13321" y="8256"/>
                </a:lnTo>
                <a:lnTo>
                  <a:pt x="10797" y="0"/>
                </a:lnTo>
                <a:close/>
              </a:path>
            </a:pathLst>
          </a:custGeom>
          <a:solidFill>
            <a:srgbClr val="2A6099"/>
          </a:solidFill>
          <a:ln>
            <a:solidFill>
              <a:srgbClr val="2A6099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28" name="CustomShape 24"/>
          <p:cNvSpPr/>
          <p:nvPr/>
        </p:nvSpPr>
        <p:spPr>
          <a:xfrm>
            <a:off x="6637320" y="4246920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10797" y="0"/>
                </a:moveTo>
                <a:lnTo>
                  <a:pt x="8278" y="8256"/>
                </a:lnTo>
                <a:lnTo>
                  <a:pt x="0" y="8256"/>
                </a:lnTo>
                <a:lnTo>
                  <a:pt x="6722" y="13405"/>
                </a:lnTo>
                <a:lnTo>
                  <a:pt x="4198" y="21600"/>
                </a:lnTo>
                <a:lnTo>
                  <a:pt x="10797" y="16580"/>
                </a:lnTo>
                <a:lnTo>
                  <a:pt x="17401" y="21600"/>
                </a:lnTo>
                <a:lnTo>
                  <a:pt x="14878" y="13405"/>
                </a:lnTo>
                <a:lnTo>
                  <a:pt x="21600" y="8256"/>
                </a:lnTo>
                <a:lnTo>
                  <a:pt x="13321" y="8256"/>
                </a:lnTo>
                <a:lnTo>
                  <a:pt x="10797" y="0"/>
                </a:lnTo>
                <a:close/>
              </a:path>
            </a:pathLst>
          </a:custGeom>
          <a:solidFill>
            <a:srgbClr val="2A6099"/>
          </a:solidFill>
          <a:ln>
            <a:solidFill>
              <a:srgbClr val="2A6099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29" name="CustomShape 25"/>
          <p:cNvSpPr/>
          <p:nvPr/>
        </p:nvSpPr>
        <p:spPr>
          <a:xfrm>
            <a:off x="5017680" y="3383280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10797" y="0"/>
                </a:moveTo>
                <a:lnTo>
                  <a:pt x="8278" y="8256"/>
                </a:lnTo>
                <a:lnTo>
                  <a:pt x="0" y="8256"/>
                </a:lnTo>
                <a:lnTo>
                  <a:pt x="6722" y="13405"/>
                </a:lnTo>
                <a:lnTo>
                  <a:pt x="4198" y="21600"/>
                </a:lnTo>
                <a:lnTo>
                  <a:pt x="10797" y="16580"/>
                </a:lnTo>
                <a:lnTo>
                  <a:pt x="17401" y="21600"/>
                </a:lnTo>
                <a:lnTo>
                  <a:pt x="14878" y="13405"/>
                </a:lnTo>
                <a:lnTo>
                  <a:pt x="21600" y="8256"/>
                </a:lnTo>
                <a:lnTo>
                  <a:pt x="13321" y="8256"/>
                </a:lnTo>
                <a:lnTo>
                  <a:pt x="10797" y="0"/>
                </a:lnTo>
                <a:close/>
              </a:path>
            </a:pathLst>
          </a:custGeom>
          <a:solidFill>
            <a:srgbClr val="2A6099"/>
          </a:solidFill>
          <a:ln>
            <a:solidFill>
              <a:srgbClr val="2A6099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30" name="CustomShape 26"/>
          <p:cNvSpPr/>
          <p:nvPr/>
        </p:nvSpPr>
        <p:spPr>
          <a:xfrm>
            <a:off x="3470040" y="3383640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10797" y="0"/>
                </a:moveTo>
                <a:lnTo>
                  <a:pt x="8278" y="8256"/>
                </a:lnTo>
                <a:lnTo>
                  <a:pt x="0" y="8256"/>
                </a:lnTo>
                <a:lnTo>
                  <a:pt x="6722" y="13405"/>
                </a:lnTo>
                <a:lnTo>
                  <a:pt x="4198" y="21600"/>
                </a:lnTo>
                <a:lnTo>
                  <a:pt x="10797" y="16580"/>
                </a:lnTo>
                <a:lnTo>
                  <a:pt x="17401" y="21600"/>
                </a:lnTo>
                <a:lnTo>
                  <a:pt x="14878" y="13405"/>
                </a:lnTo>
                <a:lnTo>
                  <a:pt x="21600" y="8256"/>
                </a:lnTo>
                <a:lnTo>
                  <a:pt x="13321" y="8256"/>
                </a:lnTo>
                <a:lnTo>
                  <a:pt x="10797" y="0"/>
                </a:lnTo>
                <a:close/>
              </a:path>
            </a:pathLst>
          </a:custGeom>
          <a:solidFill>
            <a:srgbClr val="2A6099"/>
          </a:solidFill>
          <a:ln>
            <a:solidFill>
              <a:srgbClr val="2A6099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31" name="CustomShape 27"/>
          <p:cNvSpPr/>
          <p:nvPr/>
        </p:nvSpPr>
        <p:spPr>
          <a:xfrm>
            <a:off x="3470400" y="4428000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10797" y="0"/>
                </a:moveTo>
                <a:lnTo>
                  <a:pt x="8278" y="8256"/>
                </a:lnTo>
                <a:lnTo>
                  <a:pt x="0" y="8256"/>
                </a:lnTo>
                <a:lnTo>
                  <a:pt x="6722" y="13405"/>
                </a:lnTo>
                <a:lnTo>
                  <a:pt x="4198" y="21600"/>
                </a:lnTo>
                <a:lnTo>
                  <a:pt x="10797" y="16580"/>
                </a:lnTo>
                <a:lnTo>
                  <a:pt x="17401" y="21600"/>
                </a:lnTo>
                <a:lnTo>
                  <a:pt x="14878" y="13405"/>
                </a:lnTo>
                <a:lnTo>
                  <a:pt x="21600" y="8256"/>
                </a:lnTo>
                <a:lnTo>
                  <a:pt x="13321" y="8256"/>
                </a:lnTo>
                <a:lnTo>
                  <a:pt x="10797" y="0"/>
                </a:lnTo>
                <a:close/>
              </a:path>
            </a:pathLst>
          </a:custGeom>
          <a:solidFill>
            <a:srgbClr val="2A6099"/>
          </a:solidFill>
          <a:ln>
            <a:solidFill>
              <a:srgbClr val="2A6099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32" name="CustomShape 28"/>
          <p:cNvSpPr/>
          <p:nvPr/>
        </p:nvSpPr>
        <p:spPr>
          <a:xfrm>
            <a:off x="1886760" y="3384360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10797" y="0"/>
                </a:moveTo>
                <a:lnTo>
                  <a:pt x="8278" y="8256"/>
                </a:lnTo>
                <a:lnTo>
                  <a:pt x="0" y="8256"/>
                </a:lnTo>
                <a:lnTo>
                  <a:pt x="6722" y="13405"/>
                </a:lnTo>
                <a:lnTo>
                  <a:pt x="4198" y="21600"/>
                </a:lnTo>
                <a:lnTo>
                  <a:pt x="10797" y="16580"/>
                </a:lnTo>
                <a:lnTo>
                  <a:pt x="17401" y="21600"/>
                </a:lnTo>
                <a:lnTo>
                  <a:pt x="14878" y="13405"/>
                </a:lnTo>
                <a:lnTo>
                  <a:pt x="21600" y="8256"/>
                </a:lnTo>
                <a:lnTo>
                  <a:pt x="13321" y="8256"/>
                </a:lnTo>
                <a:lnTo>
                  <a:pt x="10797" y="0"/>
                </a:lnTo>
                <a:close/>
              </a:path>
            </a:pathLst>
          </a:custGeom>
          <a:solidFill>
            <a:srgbClr val="2A6099"/>
          </a:solidFill>
          <a:ln>
            <a:solidFill>
              <a:srgbClr val="2A6099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33" name="CustomShape 29"/>
          <p:cNvSpPr/>
          <p:nvPr/>
        </p:nvSpPr>
        <p:spPr>
          <a:xfrm>
            <a:off x="339120" y="4428720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10797" y="0"/>
                </a:moveTo>
                <a:lnTo>
                  <a:pt x="8278" y="8256"/>
                </a:lnTo>
                <a:lnTo>
                  <a:pt x="0" y="8256"/>
                </a:lnTo>
                <a:lnTo>
                  <a:pt x="6722" y="13405"/>
                </a:lnTo>
                <a:lnTo>
                  <a:pt x="4198" y="21600"/>
                </a:lnTo>
                <a:lnTo>
                  <a:pt x="10797" y="16580"/>
                </a:lnTo>
                <a:lnTo>
                  <a:pt x="17401" y="21600"/>
                </a:lnTo>
                <a:lnTo>
                  <a:pt x="14878" y="13405"/>
                </a:lnTo>
                <a:lnTo>
                  <a:pt x="21600" y="8256"/>
                </a:lnTo>
                <a:lnTo>
                  <a:pt x="13321" y="8256"/>
                </a:lnTo>
                <a:lnTo>
                  <a:pt x="10797" y="0"/>
                </a:lnTo>
                <a:close/>
              </a:path>
            </a:pathLst>
          </a:custGeom>
          <a:solidFill>
            <a:srgbClr val="2A6099"/>
          </a:solidFill>
          <a:ln>
            <a:solidFill>
              <a:srgbClr val="2A6099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34" name="CustomShape 30"/>
          <p:cNvSpPr/>
          <p:nvPr/>
        </p:nvSpPr>
        <p:spPr>
          <a:xfrm>
            <a:off x="1887120" y="3564720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10797" y="0"/>
                </a:moveTo>
                <a:lnTo>
                  <a:pt x="8278" y="8256"/>
                </a:lnTo>
                <a:lnTo>
                  <a:pt x="0" y="8256"/>
                </a:lnTo>
                <a:lnTo>
                  <a:pt x="6722" y="13405"/>
                </a:lnTo>
                <a:lnTo>
                  <a:pt x="4198" y="21600"/>
                </a:lnTo>
                <a:lnTo>
                  <a:pt x="10797" y="16580"/>
                </a:lnTo>
                <a:lnTo>
                  <a:pt x="17401" y="21600"/>
                </a:lnTo>
                <a:lnTo>
                  <a:pt x="14878" y="13405"/>
                </a:lnTo>
                <a:lnTo>
                  <a:pt x="21600" y="8256"/>
                </a:lnTo>
                <a:lnTo>
                  <a:pt x="13321" y="8256"/>
                </a:lnTo>
                <a:lnTo>
                  <a:pt x="10797" y="0"/>
                </a:lnTo>
                <a:close/>
              </a:path>
            </a:pathLst>
          </a:custGeom>
          <a:solidFill>
            <a:srgbClr val="BF0041"/>
          </a:solidFill>
          <a:ln>
            <a:solidFill>
              <a:srgbClr val="BF004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35" name="CustomShape 31"/>
          <p:cNvSpPr/>
          <p:nvPr/>
        </p:nvSpPr>
        <p:spPr>
          <a:xfrm>
            <a:off x="339480" y="4609080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10797" y="0"/>
                </a:moveTo>
                <a:lnTo>
                  <a:pt x="8278" y="8256"/>
                </a:lnTo>
                <a:lnTo>
                  <a:pt x="0" y="8256"/>
                </a:lnTo>
                <a:lnTo>
                  <a:pt x="6722" y="13405"/>
                </a:lnTo>
                <a:lnTo>
                  <a:pt x="4198" y="21600"/>
                </a:lnTo>
                <a:lnTo>
                  <a:pt x="10797" y="16580"/>
                </a:lnTo>
                <a:lnTo>
                  <a:pt x="17401" y="21600"/>
                </a:lnTo>
                <a:lnTo>
                  <a:pt x="14878" y="13405"/>
                </a:lnTo>
                <a:lnTo>
                  <a:pt x="21600" y="8256"/>
                </a:lnTo>
                <a:lnTo>
                  <a:pt x="13321" y="8256"/>
                </a:lnTo>
                <a:lnTo>
                  <a:pt x="10797" y="0"/>
                </a:lnTo>
                <a:close/>
              </a:path>
            </a:pathLst>
          </a:custGeom>
          <a:solidFill>
            <a:srgbClr val="BF0041"/>
          </a:solidFill>
          <a:ln>
            <a:solidFill>
              <a:srgbClr val="BF004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36" name="CustomShape 32"/>
          <p:cNvSpPr/>
          <p:nvPr/>
        </p:nvSpPr>
        <p:spPr>
          <a:xfrm>
            <a:off x="3471840" y="4609440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10797" y="0"/>
                </a:moveTo>
                <a:lnTo>
                  <a:pt x="8278" y="8256"/>
                </a:lnTo>
                <a:lnTo>
                  <a:pt x="0" y="8256"/>
                </a:lnTo>
                <a:lnTo>
                  <a:pt x="6722" y="13405"/>
                </a:lnTo>
                <a:lnTo>
                  <a:pt x="4198" y="21600"/>
                </a:lnTo>
                <a:lnTo>
                  <a:pt x="10797" y="16580"/>
                </a:lnTo>
                <a:lnTo>
                  <a:pt x="17401" y="21600"/>
                </a:lnTo>
                <a:lnTo>
                  <a:pt x="14878" y="13405"/>
                </a:lnTo>
                <a:lnTo>
                  <a:pt x="21600" y="8256"/>
                </a:lnTo>
                <a:lnTo>
                  <a:pt x="13321" y="8256"/>
                </a:lnTo>
                <a:lnTo>
                  <a:pt x="10797" y="0"/>
                </a:lnTo>
                <a:close/>
              </a:path>
            </a:pathLst>
          </a:custGeom>
          <a:solidFill>
            <a:srgbClr val="BF0041"/>
          </a:solidFill>
          <a:ln>
            <a:solidFill>
              <a:srgbClr val="BF004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37" name="CustomShape 33"/>
          <p:cNvSpPr/>
          <p:nvPr/>
        </p:nvSpPr>
        <p:spPr>
          <a:xfrm>
            <a:off x="5020200" y="3601800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10797" y="0"/>
                </a:moveTo>
                <a:lnTo>
                  <a:pt x="8278" y="8256"/>
                </a:lnTo>
                <a:lnTo>
                  <a:pt x="0" y="8256"/>
                </a:lnTo>
                <a:lnTo>
                  <a:pt x="6722" y="13405"/>
                </a:lnTo>
                <a:lnTo>
                  <a:pt x="4198" y="21600"/>
                </a:lnTo>
                <a:lnTo>
                  <a:pt x="10797" y="16580"/>
                </a:lnTo>
                <a:lnTo>
                  <a:pt x="17401" y="21600"/>
                </a:lnTo>
                <a:lnTo>
                  <a:pt x="14878" y="13405"/>
                </a:lnTo>
                <a:lnTo>
                  <a:pt x="21600" y="8256"/>
                </a:lnTo>
                <a:lnTo>
                  <a:pt x="13321" y="8256"/>
                </a:lnTo>
                <a:lnTo>
                  <a:pt x="10797" y="0"/>
                </a:lnTo>
                <a:close/>
              </a:path>
            </a:pathLst>
          </a:custGeom>
          <a:solidFill>
            <a:srgbClr val="BF0041"/>
          </a:solidFill>
          <a:ln>
            <a:solidFill>
              <a:srgbClr val="BF004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38" name="CustomShape 34"/>
          <p:cNvSpPr/>
          <p:nvPr/>
        </p:nvSpPr>
        <p:spPr>
          <a:xfrm>
            <a:off x="6640560" y="4430160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10797" y="0"/>
                </a:moveTo>
                <a:lnTo>
                  <a:pt x="8278" y="8256"/>
                </a:lnTo>
                <a:lnTo>
                  <a:pt x="0" y="8256"/>
                </a:lnTo>
                <a:lnTo>
                  <a:pt x="6722" y="13405"/>
                </a:lnTo>
                <a:lnTo>
                  <a:pt x="4198" y="21600"/>
                </a:lnTo>
                <a:lnTo>
                  <a:pt x="10797" y="16580"/>
                </a:lnTo>
                <a:lnTo>
                  <a:pt x="17401" y="21600"/>
                </a:lnTo>
                <a:lnTo>
                  <a:pt x="14878" y="13405"/>
                </a:lnTo>
                <a:lnTo>
                  <a:pt x="21600" y="8256"/>
                </a:lnTo>
                <a:lnTo>
                  <a:pt x="13321" y="8256"/>
                </a:lnTo>
                <a:lnTo>
                  <a:pt x="10797" y="0"/>
                </a:lnTo>
                <a:close/>
              </a:path>
            </a:pathLst>
          </a:custGeom>
          <a:solidFill>
            <a:srgbClr val="BF0041"/>
          </a:solidFill>
          <a:ln>
            <a:solidFill>
              <a:srgbClr val="BF004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39" name="CustomShape 35"/>
          <p:cNvSpPr/>
          <p:nvPr/>
        </p:nvSpPr>
        <p:spPr>
          <a:xfrm>
            <a:off x="8224920" y="3566520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10797" y="0"/>
                </a:moveTo>
                <a:lnTo>
                  <a:pt x="8278" y="8256"/>
                </a:lnTo>
                <a:lnTo>
                  <a:pt x="0" y="8256"/>
                </a:lnTo>
                <a:lnTo>
                  <a:pt x="6722" y="13405"/>
                </a:lnTo>
                <a:lnTo>
                  <a:pt x="4198" y="21600"/>
                </a:lnTo>
                <a:lnTo>
                  <a:pt x="10797" y="16580"/>
                </a:lnTo>
                <a:lnTo>
                  <a:pt x="17401" y="21600"/>
                </a:lnTo>
                <a:lnTo>
                  <a:pt x="14878" y="13405"/>
                </a:lnTo>
                <a:lnTo>
                  <a:pt x="21600" y="8256"/>
                </a:lnTo>
                <a:lnTo>
                  <a:pt x="13321" y="8256"/>
                </a:lnTo>
                <a:lnTo>
                  <a:pt x="10797" y="0"/>
                </a:lnTo>
                <a:close/>
              </a:path>
            </a:pathLst>
          </a:custGeom>
          <a:solidFill>
            <a:srgbClr val="BF0041"/>
          </a:solidFill>
          <a:ln>
            <a:solidFill>
              <a:srgbClr val="BF004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40" name="CustomShape 36"/>
          <p:cNvSpPr/>
          <p:nvPr/>
        </p:nvSpPr>
        <p:spPr>
          <a:xfrm>
            <a:off x="8189280" y="2306880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10797" y="0"/>
                </a:moveTo>
                <a:lnTo>
                  <a:pt x="8278" y="8256"/>
                </a:lnTo>
                <a:lnTo>
                  <a:pt x="0" y="8256"/>
                </a:lnTo>
                <a:lnTo>
                  <a:pt x="6722" y="13405"/>
                </a:lnTo>
                <a:lnTo>
                  <a:pt x="4198" y="21600"/>
                </a:lnTo>
                <a:lnTo>
                  <a:pt x="10797" y="16580"/>
                </a:lnTo>
                <a:lnTo>
                  <a:pt x="17401" y="21600"/>
                </a:lnTo>
                <a:lnTo>
                  <a:pt x="14878" y="13405"/>
                </a:lnTo>
                <a:lnTo>
                  <a:pt x="21600" y="8256"/>
                </a:lnTo>
                <a:lnTo>
                  <a:pt x="13321" y="8256"/>
                </a:lnTo>
                <a:lnTo>
                  <a:pt x="10797" y="0"/>
                </a:lnTo>
                <a:close/>
              </a:path>
            </a:pathLst>
          </a:custGeom>
          <a:solidFill>
            <a:srgbClr val="BF0041"/>
          </a:solidFill>
          <a:ln>
            <a:solidFill>
              <a:srgbClr val="BF004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41" name="CustomShape 37"/>
          <p:cNvSpPr/>
          <p:nvPr/>
        </p:nvSpPr>
        <p:spPr>
          <a:xfrm>
            <a:off x="8189640" y="1263240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10797" y="0"/>
                </a:moveTo>
                <a:lnTo>
                  <a:pt x="8278" y="8256"/>
                </a:lnTo>
                <a:lnTo>
                  <a:pt x="0" y="8256"/>
                </a:lnTo>
                <a:lnTo>
                  <a:pt x="6722" y="13405"/>
                </a:lnTo>
                <a:lnTo>
                  <a:pt x="4198" y="21600"/>
                </a:lnTo>
                <a:lnTo>
                  <a:pt x="10797" y="16580"/>
                </a:lnTo>
                <a:lnTo>
                  <a:pt x="17401" y="21600"/>
                </a:lnTo>
                <a:lnTo>
                  <a:pt x="14878" y="13405"/>
                </a:lnTo>
                <a:lnTo>
                  <a:pt x="21600" y="8256"/>
                </a:lnTo>
                <a:lnTo>
                  <a:pt x="13321" y="8256"/>
                </a:lnTo>
                <a:lnTo>
                  <a:pt x="10797" y="0"/>
                </a:lnTo>
                <a:close/>
              </a:path>
            </a:pathLst>
          </a:custGeom>
          <a:solidFill>
            <a:srgbClr val="BF0041"/>
          </a:solidFill>
          <a:ln>
            <a:solidFill>
              <a:srgbClr val="BF004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42" name="CustomShape 38"/>
          <p:cNvSpPr/>
          <p:nvPr/>
        </p:nvSpPr>
        <p:spPr>
          <a:xfrm>
            <a:off x="5020560" y="4430160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10797" y="0"/>
                </a:moveTo>
                <a:lnTo>
                  <a:pt x="8278" y="8256"/>
                </a:lnTo>
                <a:lnTo>
                  <a:pt x="0" y="8256"/>
                </a:lnTo>
                <a:lnTo>
                  <a:pt x="6722" y="13405"/>
                </a:lnTo>
                <a:lnTo>
                  <a:pt x="4198" y="21600"/>
                </a:lnTo>
                <a:lnTo>
                  <a:pt x="10797" y="16580"/>
                </a:lnTo>
                <a:lnTo>
                  <a:pt x="17401" y="21600"/>
                </a:lnTo>
                <a:lnTo>
                  <a:pt x="14878" y="13405"/>
                </a:lnTo>
                <a:lnTo>
                  <a:pt x="21600" y="8256"/>
                </a:lnTo>
                <a:lnTo>
                  <a:pt x="13321" y="8256"/>
                </a:lnTo>
                <a:lnTo>
                  <a:pt x="10797" y="0"/>
                </a:lnTo>
                <a:close/>
              </a:path>
            </a:pathLst>
          </a:custGeom>
          <a:solidFill>
            <a:srgbClr val="BF0041"/>
          </a:solidFill>
          <a:ln>
            <a:solidFill>
              <a:srgbClr val="BF004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DAC9DC98-9CD0-4995-B84B-AF52ACC68A9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192" y="1425893"/>
            <a:ext cx="8816239" cy="2661547"/>
          </a:xfrm>
          <a:prstGeom prst="rect">
            <a:avLst/>
          </a:prstGeom>
          <a:noFill/>
        </p:spPr>
      </p:pic>
      <p:sp>
        <p:nvSpPr>
          <p:cNvPr id="243" name="CustomShape 1"/>
          <p:cNvSpPr/>
          <p:nvPr/>
        </p:nvSpPr>
        <p:spPr>
          <a:xfrm>
            <a:off x="2160" y="5486400"/>
            <a:ext cx="9235440" cy="182880"/>
          </a:xfrm>
          <a:prstGeom prst="rect">
            <a:avLst/>
          </a:prstGeom>
          <a:solidFill>
            <a:srgbClr val="A3238E"/>
          </a:solidFill>
          <a:ln>
            <a:solidFill>
              <a:srgbClr val="A3238E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44" name="CustomShape 2"/>
          <p:cNvSpPr/>
          <p:nvPr/>
        </p:nvSpPr>
        <p:spPr>
          <a:xfrm>
            <a:off x="9238680" y="5486400"/>
            <a:ext cx="841320" cy="182880"/>
          </a:xfrm>
          <a:prstGeom prst="rect">
            <a:avLst/>
          </a:prstGeom>
          <a:solidFill>
            <a:srgbClr val="FAA61A"/>
          </a:solidFill>
          <a:ln>
            <a:solidFill>
              <a:srgbClr val="FAA61A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45" name="TextShape 3"/>
          <p:cNvSpPr txBox="1"/>
          <p:nvPr/>
        </p:nvSpPr>
        <p:spPr>
          <a:xfrm>
            <a:off x="0" y="160200"/>
            <a:ext cx="10080000" cy="911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r>
              <a:rPr lang="en-US" sz="3000" b="1" strike="noStrike" spc="-1" dirty="0">
                <a:latin typeface="Arial"/>
              </a:rPr>
              <a:t>Research Methodology: Implementation</a:t>
            </a:r>
            <a:endParaRPr lang="en-US" sz="3000" b="0" strike="noStrike" spc="-1" dirty="0">
              <a:latin typeface="Arial"/>
            </a:endParaRPr>
          </a:p>
        </p:txBody>
      </p:sp>
      <p:sp>
        <p:nvSpPr>
          <p:cNvPr id="247" name="TextShape 4"/>
          <p:cNvSpPr txBox="1"/>
          <p:nvPr/>
        </p:nvSpPr>
        <p:spPr>
          <a:xfrm>
            <a:off x="0" y="4443840"/>
            <a:ext cx="9972000" cy="346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pPr algn="ctr"/>
            <a:r>
              <a:rPr lang="en-US" sz="1600" b="0" strike="noStrike" spc="-1" dirty="0">
                <a:latin typeface="Arial"/>
              </a:rPr>
              <a:t>Figure 4 Flow chart of RPC prediction</a:t>
            </a:r>
          </a:p>
        </p:txBody>
      </p:sp>
      <p:pic>
        <p:nvPicPr>
          <p:cNvPr id="248" name="Picture 247"/>
          <p:cNvPicPr/>
          <p:nvPr/>
        </p:nvPicPr>
        <p:blipFill>
          <a:blip r:embed="rId3"/>
          <a:stretch/>
        </p:blipFill>
        <p:spPr>
          <a:xfrm>
            <a:off x="2391578" y="1494000"/>
            <a:ext cx="211680" cy="274320"/>
          </a:xfrm>
          <a:prstGeom prst="rect">
            <a:avLst/>
          </a:prstGeom>
          <a:ln>
            <a:noFill/>
          </a:ln>
        </p:spPr>
      </p:pic>
      <p:pic>
        <p:nvPicPr>
          <p:cNvPr id="249" name="Picture 248"/>
          <p:cNvPicPr/>
          <p:nvPr/>
        </p:nvPicPr>
        <p:blipFill>
          <a:blip r:embed="rId3"/>
          <a:stretch/>
        </p:blipFill>
        <p:spPr>
          <a:xfrm>
            <a:off x="5814164" y="1473218"/>
            <a:ext cx="211680" cy="274320"/>
          </a:xfrm>
          <a:prstGeom prst="rect">
            <a:avLst/>
          </a:prstGeom>
          <a:ln>
            <a:noFill/>
          </a:ln>
        </p:spPr>
      </p:pic>
      <p:pic>
        <p:nvPicPr>
          <p:cNvPr id="250" name="Picture 249"/>
          <p:cNvPicPr/>
          <p:nvPr/>
        </p:nvPicPr>
        <p:blipFill>
          <a:blip r:embed="rId3"/>
          <a:stretch/>
        </p:blipFill>
        <p:spPr>
          <a:xfrm>
            <a:off x="9178200" y="1447028"/>
            <a:ext cx="211680" cy="274320"/>
          </a:xfrm>
          <a:prstGeom prst="rect">
            <a:avLst/>
          </a:prstGeom>
          <a:ln>
            <a:noFill/>
          </a:ln>
        </p:spPr>
      </p:pic>
      <p:sp>
        <p:nvSpPr>
          <p:cNvPr id="251" name="CustomShape 5"/>
          <p:cNvSpPr/>
          <p:nvPr/>
        </p:nvSpPr>
        <p:spPr>
          <a:xfrm>
            <a:off x="9052560" y="-969480"/>
            <a:ext cx="2007000" cy="2158200"/>
          </a:xfrm>
          <a:prstGeom prst="ellipse">
            <a:avLst/>
          </a:prstGeom>
          <a:solidFill>
            <a:srgbClr val="FFFBCC"/>
          </a:solidFill>
          <a:ln>
            <a:solidFill>
              <a:srgbClr val="FFF9AE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52" name="Picture 251"/>
          <p:cNvPicPr/>
          <p:nvPr/>
        </p:nvPicPr>
        <p:blipFill>
          <a:blip r:embed="rId4"/>
          <a:srcRect r="83114"/>
          <a:stretch/>
        </p:blipFill>
        <p:spPr>
          <a:xfrm>
            <a:off x="9389880" y="183600"/>
            <a:ext cx="618120" cy="648720"/>
          </a:xfrm>
          <a:prstGeom prst="rect">
            <a:avLst/>
          </a:prstGeom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9B78302-72D9-4950-AE58-179958A0621C}"/>
              </a:ext>
            </a:extLst>
          </p:cNvPr>
          <p:cNvSpPr/>
          <p:nvPr/>
        </p:nvSpPr>
        <p:spPr>
          <a:xfrm>
            <a:off x="6067408" y="1721348"/>
            <a:ext cx="187920" cy="2743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F6E7ED0-703A-40BE-BC29-A5288A51004C}"/>
              </a:ext>
            </a:extLst>
          </p:cNvPr>
          <p:cNvCxnSpPr/>
          <p:nvPr/>
        </p:nvCxnSpPr>
        <p:spPr>
          <a:xfrm flipH="1">
            <a:off x="6067408" y="1879600"/>
            <a:ext cx="128016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AAD9BC55-E4B6-46A2-9988-9060494AF734}"/>
              </a:ext>
            </a:extLst>
          </p:cNvPr>
          <p:cNvSpPr/>
          <p:nvPr/>
        </p:nvSpPr>
        <p:spPr>
          <a:xfrm>
            <a:off x="2453438" y="1758560"/>
            <a:ext cx="187920" cy="2743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DACBCE2-21A0-4E17-A170-4E1EAF745072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9193994" y="3200400"/>
            <a:ext cx="211680" cy="274320"/>
          </a:xfrm>
          <a:prstGeom prst="rect">
            <a:avLst/>
          </a:prstGeom>
          <a:ln>
            <a:noFill/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C288856-85F7-4FC7-A29C-4FDA96912335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5788764" y="3225800"/>
            <a:ext cx="211680" cy="274320"/>
          </a:xfrm>
          <a:prstGeom prst="rect">
            <a:avLst/>
          </a:prstGeom>
          <a:ln>
            <a:noFill/>
          </a:ln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4A1FC1E-A823-4652-9AB3-6341B76FFB92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2472018" y="3225800"/>
            <a:ext cx="211680" cy="2743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27896C1-78EA-44E1-A59E-C89100A31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000" b="1" strike="noStrike" spc="-1" dirty="0">
                <a:latin typeface="Arial"/>
              </a:rPr>
              <a:t>Research Methodology : Data Cleansing </a:t>
            </a:r>
            <a:endParaRPr lang="en-US" sz="3000" dirty="0"/>
          </a:p>
        </p:txBody>
      </p:sp>
      <p:sp>
        <p:nvSpPr>
          <p:cNvPr id="5" name="TextShape 4">
            <a:extLst>
              <a:ext uri="{FF2B5EF4-FFF2-40B4-BE49-F238E27FC236}">
                <a16:creationId xmlns:a16="http://schemas.microsoft.com/office/drawing/2014/main" id="{A32A3B53-BB07-432D-B051-E87C4A81FAF9}"/>
              </a:ext>
            </a:extLst>
          </p:cNvPr>
          <p:cNvSpPr txBox="1"/>
          <p:nvPr/>
        </p:nvSpPr>
        <p:spPr>
          <a:xfrm>
            <a:off x="457200" y="4901368"/>
            <a:ext cx="8961120" cy="4741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sz="1600" b="0" strike="noStrike" spc="-1" dirty="0">
                <a:latin typeface="Arial"/>
                <a:ea typeface="Noto Sans CJK SC"/>
              </a:rPr>
              <a:t>Figure 5 Output of each process in Data Cleansing phase</a:t>
            </a:r>
            <a:endParaRPr lang="en-US" sz="1600" b="0" strike="noStrike" spc="-1" dirty="0">
              <a:latin typeface="Arial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707D939-6FCC-4895-BE9F-1991DB3718BF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367920" y="1088640"/>
            <a:ext cx="9344520" cy="3835800"/>
          </a:xfrm>
          <a:prstGeom prst="rect">
            <a:avLst/>
          </a:prstGeom>
          <a:ln>
            <a:noFill/>
          </a:ln>
        </p:spPr>
      </p:pic>
      <p:sp>
        <p:nvSpPr>
          <p:cNvPr id="7" name="CustomShape 1">
            <a:extLst>
              <a:ext uri="{FF2B5EF4-FFF2-40B4-BE49-F238E27FC236}">
                <a16:creationId xmlns:a16="http://schemas.microsoft.com/office/drawing/2014/main" id="{B5D83C9C-040F-4182-8A8C-93FFAE0EBEEF}"/>
              </a:ext>
            </a:extLst>
          </p:cNvPr>
          <p:cNvSpPr/>
          <p:nvPr/>
        </p:nvSpPr>
        <p:spPr>
          <a:xfrm>
            <a:off x="2160" y="5486400"/>
            <a:ext cx="9235440" cy="182880"/>
          </a:xfrm>
          <a:prstGeom prst="rect">
            <a:avLst/>
          </a:prstGeom>
          <a:solidFill>
            <a:srgbClr val="A3238E"/>
          </a:solidFill>
          <a:ln>
            <a:solidFill>
              <a:srgbClr val="A3238E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" name="CustomShape 2">
            <a:extLst>
              <a:ext uri="{FF2B5EF4-FFF2-40B4-BE49-F238E27FC236}">
                <a16:creationId xmlns:a16="http://schemas.microsoft.com/office/drawing/2014/main" id="{267BF02F-99F6-4074-9B52-93B9B2B00112}"/>
              </a:ext>
            </a:extLst>
          </p:cNvPr>
          <p:cNvSpPr/>
          <p:nvPr/>
        </p:nvSpPr>
        <p:spPr>
          <a:xfrm>
            <a:off x="9238680" y="5486400"/>
            <a:ext cx="841320" cy="182880"/>
          </a:xfrm>
          <a:prstGeom prst="rect">
            <a:avLst/>
          </a:prstGeom>
          <a:solidFill>
            <a:srgbClr val="FAA61A"/>
          </a:solidFill>
          <a:ln>
            <a:solidFill>
              <a:srgbClr val="FAA61A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" name="CustomShape 5">
            <a:extLst>
              <a:ext uri="{FF2B5EF4-FFF2-40B4-BE49-F238E27FC236}">
                <a16:creationId xmlns:a16="http://schemas.microsoft.com/office/drawing/2014/main" id="{C76E692B-575E-48A8-9ADD-C031D54097AF}"/>
              </a:ext>
            </a:extLst>
          </p:cNvPr>
          <p:cNvSpPr/>
          <p:nvPr/>
        </p:nvSpPr>
        <p:spPr>
          <a:xfrm>
            <a:off x="9052560" y="-969480"/>
            <a:ext cx="2007000" cy="2158200"/>
          </a:xfrm>
          <a:prstGeom prst="ellipse">
            <a:avLst/>
          </a:prstGeom>
          <a:solidFill>
            <a:srgbClr val="FFFBCC"/>
          </a:solidFill>
          <a:ln>
            <a:solidFill>
              <a:srgbClr val="FFF9AE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5977100-DFBD-4F2D-B5BD-AA97DE4E92BD}"/>
              </a:ext>
            </a:extLst>
          </p:cNvPr>
          <p:cNvPicPr/>
          <p:nvPr/>
        </p:nvPicPr>
        <p:blipFill>
          <a:blip r:embed="rId3"/>
          <a:srcRect r="83114"/>
          <a:stretch/>
        </p:blipFill>
        <p:spPr>
          <a:xfrm>
            <a:off x="9389880" y="183600"/>
            <a:ext cx="618120" cy="64872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568374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27896C1-78EA-44E1-A59E-C89100A31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000" b="1" strike="noStrike" spc="-1" dirty="0">
                <a:latin typeface="Arial"/>
              </a:rPr>
              <a:t>Research Methodology : Data Preparation </a:t>
            </a:r>
            <a:endParaRPr lang="en-US" sz="3000" dirty="0"/>
          </a:p>
        </p:txBody>
      </p:sp>
      <p:sp>
        <p:nvSpPr>
          <p:cNvPr id="7" name="CustomShape 1">
            <a:extLst>
              <a:ext uri="{FF2B5EF4-FFF2-40B4-BE49-F238E27FC236}">
                <a16:creationId xmlns:a16="http://schemas.microsoft.com/office/drawing/2014/main" id="{B5D83C9C-040F-4182-8A8C-93FFAE0EBEEF}"/>
              </a:ext>
            </a:extLst>
          </p:cNvPr>
          <p:cNvSpPr/>
          <p:nvPr/>
        </p:nvSpPr>
        <p:spPr>
          <a:xfrm>
            <a:off x="2160" y="5486400"/>
            <a:ext cx="9235440" cy="182880"/>
          </a:xfrm>
          <a:prstGeom prst="rect">
            <a:avLst/>
          </a:prstGeom>
          <a:solidFill>
            <a:srgbClr val="A3238E"/>
          </a:solidFill>
          <a:ln>
            <a:solidFill>
              <a:srgbClr val="A3238E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" name="CustomShape 2">
            <a:extLst>
              <a:ext uri="{FF2B5EF4-FFF2-40B4-BE49-F238E27FC236}">
                <a16:creationId xmlns:a16="http://schemas.microsoft.com/office/drawing/2014/main" id="{267BF02F-99F6-4074-9B52-93B9B2B00112}"/>
              </a:ext>
            </a:extLst>
          </p:cNvPr>
          <p:cNvSpPr/>
          <p:nvPr/>
        </p:nvSpPr>
        <p:spPr>
          <a:xfrm>
            <a:off x="9238680" y="5486400"/>
            <a:ext cx="841320" cy="182880"/>
          </a:xfrm>
          <a:prstGeom prst="rect">
            <a:avLst/>
          </a:prstGeom>
          <a:solidFill>
            <a:srgbClr val="FAA61A"/>
          </a:solidFill>
          <a:ln>
            <a:solidFill>
              <a:srgbClr val="FAA61A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" name="CustomShape 5">
            <a:extLst>
              <a:ext uri="{FF2B5EF4-FFF2-40B4-BE49-F238E27FC236}">
                <a16:creationId xmlns:a16="http://schemas.microsoft.com/office/drawing/2014/main" id="{C76E692B-575E-48A8-9ADD-C031D54097AF}"/>
              </a:ext>
            </a:extLst>
          </p:cNvPr>
          <p:cNvSpPr/>
          <p:nvPr/>
        </p:nvSpPr>
        <p:spPr>
          <a:xfrm>
            <a:off x="9052560" y="-969480"/>
            <a:ext cx="2007000" cy="2158200"/>
          </a:xfrm>
          <a:prstGeom prst="ellipse">
            <a:avLst/>
          </a:prstGeom>
          <a:solidFill>
            <a:srgbClr val="FFFBCC"/>
          </a:solidFill>
          <a:ln>
            <a:solidFill>
              <a:srgbClr val="FFF9AE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5977100-DFBD-4F2D-B5BD-AA97DE4E92BD}"/>
              </a:ext>
            </a:extLst>
          </p:cNvPr>
          <p:cNvPicPr/>
          <p:nvPr/>
        </p:nvPicPr>
        <p:blipFill>
          <a:blip r:embed="rId2"/>
          <a:srcRect r="83114"/>
          <a:stretch/>
        </p:blipFill>
        <p:spPr>
          <a:xfrm>
            <a:off x="9389880" y="183600"/>
            <a:ext cx="618120" cy="648720"/>
          </a:xfrm>
          <a:prstGeom prst="rect">
            <a:avLst/>
          </a:prstGeom>
          <a:ln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4F3E269-C932-4D96-BA20-C5640F1ED75A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368640" y="1655444"/>
            <a:ext cx="4708440" cy="2302560"/>
          </a:xfrm>
          <a:prstGeom prst="rect">
            <a:avLst/>
          </a:prstGeom>
          <a:ln>
            <a:noFill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7E550AD-E486-4C34-9A9B-617B81FA6974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5051520" y="1655444"/>
            <a:ext cx="4524120" cy="2286000"/>
          </a:xfrm>
          <a:prstGeom prst="rect">
            <a:avLst/>
          </a:prstGeom>
          <a:ln>
            <a:noFill/>
          </a:ln>
        </p:spPr>
      </p:pic>
      <p:sp>
        <p:nvSpPr>
          <p:cNvPr id="13" name="TextShape 4">
            <a:extLst>
              <a:ext uri="{FF2B5EF4-FFF2-40B4-BE49-F238E27FC236}">
                <a16:creationId xmlns:a16="http://schemas.microsoft.com/office/drawing/2014/main" id="{4F997056-B773-4288-B83D-44BE2C967597}"/>
              </a:ext>
            </a:extLst>
          </p:cNvPr>
          <p:cNvSpPr txBox="1"/>
          <p:nvPr/>
        </p:nvSpPr>
        <p:spPr>
          <a:xfrm>
            <a:off x="556200" y="4019302"/>
            <a:ext cx="8961120" cy="4741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sz="1600" b="0" strike="noStrike" spc="-1" dirty="0">
                <a:latin typeface="Arial"/>
                <a:ea typeface="Noto Sans CJK SC"/>
              </a:rPr>
              <a:t>Figure </a:t>
            </a:r>
            <a:r>
              <a:rPr lang="en-US" sz="1600" spc="-1" dirty="0">
                <a:latin typeface="Arial"/>
                <a:ea typeface="Noto Sans CJK SC"/>
              </a:rPr>
              <a:t>6</a:t>
            </a:r>
            <a:r>
              <a:rPr lang="en-US" sz="1600" b="0" strike="noStrike" spc="-1" dirty="0">
                <a:latin typeface="Arial"/>
                <a:ea typeface="Noto Sans CJK SC"/>
              </a:rPr>
              <a:t> Output of RPC indicators before (left) and after (right) Windowing process </a:t>
            </a:r>
            <a:endParaRPr lang="en-US" sz="1600" b="0" strike="noStrike" spc="-1" dirty="0">
              <a:latin typeface="Arial"/>
            </a:endParaRPr>
          </a:p>
        </p:txBody>
      </p:sp>
      <p:sp>
        <p:nvSpPr>
          <p:cNvPr id="14" name="CustomShape 5">
            <a:extLst>
              <a:ext uri="{FF2B5EF4-FFF2-40B4-BE49-F238E27FC236}">
                <a16:creationId xmlns:a16="http://schemas.microsoft.com/office/drawing/2014/main" id="{B9D8F21D-1655-48AE-A79C-8C288B8CA6E0}"/>
              </a:ext>
            </a:extLst>
          </p:cNvPr>
          <p:cNvSpPr/>
          <p:nvPr/>
        </p:nvSpPr>
        <p:spPr>
          <a:xfrm>
            <a:off x="1208160" y="3611684"/>
            <a:ext cx="3737160" cy="241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" name="CustomShape 6">
            <a:extLst>
              <a:ext uri="{FF2B5EF4-FFF2-40B4-BE49-F238E27FC236}">
                <a16:creationId xmlns:a16="http://schemas.microsoft.com/office/drawing/2014/main" id="{7EDA5228-007E-4695-8544-D5437B9112AE}"/>
              </a:ext>
            </a:extLst>
          </p:cNvPr>
          <p:cNvSpPr/>
          <p:nvPr/>
        </p:nvSpPr>
        <p:spPr>
          <a:xfrm>
            <a:off x="5780160" y="3611684"/>
            <a:ext cx="3737160" cy="241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24636090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Shape 1"/>
          <p:cNvSpPr txBox="1"/>
          <p:nvPr/>
        </p:nvSpPr>
        <p:spPr>
          <a:xfrm>
            <a:off x="504000" y="226080"/>
            <a:ext cx="9071640" cy="7797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r>
              <a:rPr lang="en-US" sz="3200" b="1" strike="noStrike" spc="-1">
                <a:latin typeface="Arial"/>
              </a:rPr>
              <a:t>Introduction: Background of Company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51" name="TextShape 2"/>
          <p:cNvSpPr txBox="1"/>
          <p:nvPr/>
        </p:nvSpPr>
        <p:spPr>
          <a:xfrm>
            <a:off x="207905" y="1080862"/>
            <a:ext cx="4716000" cy="45025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pPr marL="216000" indent="-21600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1" strike="noStrike" spc="-1" dirty="0" err="1">
                <a:latin typeface="Arial"/>
                <a:ea typeface="Noto Sans CJK SC"/>
              </a:rPr>
              <a:t>DataMicron</a:t>
            </a:r>
            <a:r>
              <a:rPr lang="en-US" sz="1800" b="1" strike="noStrike" spc="-1" dirty="0">
                <a:latin typeface="Arial"/>
                <a:ea typeface="Noto Sans CJK SC"/>
              </a:rPr>
              <a:t> Systems </a:t>
            </a:r>
            <a:r>
              <a:rPr lang="en-US" sz="1800" b="1" strike="noStrike" spc="-1" dirty="0" err="1">
                <a:latin typeface="Arial"/>
                <a:ea typeface="Noto Sans CJK SC"/>
              </a:rPr>
              <a:t>Sdn</a:t>
            </a:r>
            <a:r>
              <a:rPr lang="en-US" sz="1800" b="1" strike="noStrike" spc="-1" dirty="0">
                <a:latin typeface="Arial"/>
                <a:ea typeface="Noto Sans CJK SC"/>
              </a:rPr>
              <a:t> </a:t>
            </a:r>
            <a:r>
              <a:rPr lang="en-US" sz="1800" b="1" strike="noStrike" spc="-1" dirty="0" err="1">
                <a:latin typeface="Arial"/>
                <a:ea typeface="Noto Sans CJK SC"/>
              </a:rPr>
              <a:t>Bhd</a:t>
            </a:r>
            <a:r>
              <a:rPr lang="en-US" sz="1800" b="0" strike="noStrike" spc="-1" dirty="0">
                <a:latin typeface="Arial"/>
                <a:ea typeface="Noto Sans CJK SC"/>
              </a:rPr>
              <a:t> is a </a:t>
            </a:r>
            <a:r>
              <a:rPr lang="en-US" sz="1800" b="1" strike="noStrike" spc="-1" dirty="0">
                <a:solidFill>
                  <a:srgbClr val="1B75BC"/>
                </a:solidFill>
                <a:latin typeface="Arial"/>
                <a:ea typeface="Noto Sans CJK SC"/>
              </a:rPr>
              <a:t>consultant services</a:t>
            </a:r>
            <a:r>
              <a:rPr lang="en-US" sz="1800" b="0" strike="noStrike" spc="-1" dirty="0">
                <a:latin typeface="Arial"/>
                <a:ea typeface="Noto Sans CJK SC"/>
              </a:rPr>
              <a:t> company which offers </a:t>
            </a:r>
            <a:r>
              <a:rPr lang="en-US" sz="1800" b="1" strike="noStrike" spc="-1" dirty="0">
                <a:solidFill>
                  <a:srgbClr val="1B75BC"/>
                </a:solidFill>
                <a:latin typeface="Arial"/>
              </a:rPr>
              <a:t>big data solutions</a:t>
            </a:r>
            <a:r>
              <a:rPr lang="en-US" sz="1800" b="0" strike="noStrike" spc="-1" dirty="0">
                <a:latin typeface="Arial"/>
              </a:rPr>
              <a:t> and consultation services in </a:t>
            </a:r>
            <a:r>
              <a:rPr lang="en-US" sz="1800" b="1" strike="noStrike" spc="-1" dirty="0">
                <a:solidFill>
                  <a:srgbClr val="1B75BC"/>
                </a:solidFill>
                <a:latin typeface="Arial"/>
              </a:rPr>
              <a:t>data analytics</a:t>
            </a:r>
            <a:r>
              <a:rPr lang="en-US" sz="1800" b="0" strike="noStrike" spc="-1" dirty="0">
                <a:latin typeface="Arial"/>
              </a:rPr>
              <a:t>.</a:t>
            </a:r>
            <a:br>
              <a:rPr dirty="0"/>
            </a:br>
            <a:r>
              <a:rPr lang="en-US" sz="900" b="0" strike="noStrike" spc="-1" dirty="0">
                <a:latin typeface="Arial"/>
              </a:rPr>
              <a:t> </a:t>
            </a:r>
          </a:p>
          <a:p>
            <a:pPr marL="216000" indent="-21600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 dirty="0">
                <a:latin typeface="Arial"/>
              </a:rPr>
              <a:t>As </a:t>
            </a:r>
            <a:r>
              <a:rPr lang="en-US" sz="1800" b="1" strike="noStrike" spc="-1" dirty="0">
                <a:solidFill>
                  <a:srgbClr val="C9211E"/>
                </a:solidFill>
                <a:latin typeface="Arial"/>
              </a:rPr>
              <a:t>many companies</a:t>
            </a:r>
            <a:r>
              <a:rPr lang="en-US" sz="1800" b="0" strike="noStrike" spc="-1" dirty="0">
                <a:latin typeface="Arial"/>
              </a:rPr>
              <a:t> nowadays have their own databases, they </a:t>
            </a:r>
            <a:r>
              <a:rPr lang="en-US" sz="1800" b="1" strike="noStrike" spc="-1" dirty="0">
                <a:solidFill>
                  <a:srgbClr val="C9211E"/>
                </a:solidFill>
                <a:latin typeface="Arial"/>
              </a:rPr>
              <a:t>face difficulties</a:t>
            </a:r>
            <a:r>
              <a:rPr lang="en-US" sz="1800" b="0" strike="noStrike" spc="-1" dirty="0">
                <a:latin typeface="Arial"/>
              </a:rPr>
              <a:t> in </a:t>
            </a:r>
            <a:r>
              <a:rPr lang="en-US" sz="1800" b="1" strike="noStrike" spc="-1" dirty="0">
                <a:solidFill>
                  <a:srgbClr val="C9211E"/>
                </a:solidFill>
                <a:latin typeface="Arial"/>
              </a:rPr>
              <a:t>gaining insights </a:t>
            </a:r>
            <a:r>
              <a:rPr lang="en-US" sz="1800" b="0" strike="noStrike" spc="-1" dirty="0">
                <a:latin typeface="Arial"/>
              </a:rPr>
              <a:t>from raw data using relational database queries.</a:t>
            </a:r>
          </a:p>
          <a:p>
            <a:pPr marL="216000" indent="-21600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1800" b="0" strike="noStrike" spc="-1" dirty="0">
              <a:latin typeface="Arial"/>
            </a:endParaRPr>
          </a:p>
          <a:p>
            <a:pPr marL="216000" indent="-21600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 dirty="0">
                <a:latin typeface="Arial"/>
              </a:rPr>
              <a:t>This is where </a:t>
            </a:r>
            <a:r>
              <a:rPr lang="en-US" sz="1800" b="1" strike="noStrike" spc="-1" dirty="0" err="1">
                <a:latin typeface="Arial"/>
              </a:rPr>
              <a:t>DataMicron</a:t>
            </a:r>
            <a:r>
              <a:rPr lang="en-US" sz="1800" b="0" strike="noStrike" spc="-1" dirty="0">
                <a:latin typeface="Arial"/>
              </a:rPr>
              <a:t> comes as a solution provider in </a:t>
            </a:r>
            <a:r>
              <a:rPr lang="en-US" sz="1800" b="1" strike="noStrike" spc="-1" dirty="0">
                <a:solidFill>
                  <a:srgbClr val="3465A4"/>
                </a:solidFill>
                <a:latin typeface="Arial"/>
              </a:rPr>
              <a:t>implementing data warehouses</a:t>
            </a:r>
            <a:r>
              <a:rPr lang="en-US" sz="1800" b="0" strike="noStrike" spc="-1" dirty="0">
                <a:latin typeface="Arial"/>
              </a:rPr>
              <a:t> for data storage, equipped with </a:t>
            </a:r>
            <a:r>
              <a:rPr lang="en-US" sz="1800" b="1" strike="noStrike" spc="-1" dirty="0">
                <a:solidFill>
                  <a:srgbClr val="3465A4"/>
                </a:solidFill>
                <a:latin typeface="Arial"/>
              </a:rPr>
              <a:t>visualization tools</a:t>
            </a:r>
            <a:r>
              <a:rPr lang="en-US" sz="1800" b="0" strike="noStrike" spc="-1" dirty="0">
                <a:latin typeface="Arial"/>
              </a:rPr>
              <a:t> for data analytics.</a:t>
            </a:r>
          </a:p>
          <a:p>
            <a:pPr marL="216000" indent="-21600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1800" b="0" strike="noStrike" spc="-1" dirty="0">
              <a:latin typeface="Arial"/>
            </a:endParaRPr>
          </a:p>
        </p:txBody>
      </p:sp>
      <p:pic>
        <p:nvPicPr>
          <p:cNvPr id="52" name="Picture 51"/>
          <p:cNvPicPr/>
          <p:nvPr/>
        </p:nvPicPr>
        <p:blipFill>
          <a:blip r:embed="rId2"/>
          <a:srcRect l="13887" t="6910" r="15280" b="5593"/>
          <a:stretch/>
        </p:blipFill>
        <p:spPr>
          <a:xfrm>
            <a:off x="5053320" y="1280160"/>
            <a:ext cx="4714200" cy="2559960"/>
          </a:xfrm>
          <a:prstGeom prst="rect">
            <a:avLst/>
          </a:prstGeom>
          <a:ln>
            <a:noFill/>
          </a:ln>
        </p:spPr>
      </p:pic>
      <p:pic>
        <p:nvPicPr>
          <p:cNvPr id="53" name="Picture 52"/>
          <p:cNvPicPr/>
          <p:nvPr/>
        </p:nvPicPr>
        <p:blipFill>
          <a:blip r:embed="rId3"/>
          <a:stretch/>
        </p:blipFill>
        <p:spPr>
          <a:xfrm>
            <a:off x="5053320" y="3917160"/>
            <a:ext cx="4714200" cy="1330920"/>
          </a:xfrm>
          <a:prstGeom prst="rect">
            <a:avLst/>
          </a:prstGeom>
          <a:ln>
            <a:noFill/>
          </a:ln>
        </p:spPr>
      </p:pic>
      <p:sp>
        <p:nvSpPr>
          <p:cNvPr id="54" name="CustomShape 3"/>
          <p:cNvSpPr/>
          <p:nvPr/>
        </p:nvSpPr>
        <p:spPr>
          <a:xfrm>
            <a:off x="2160" y="5486400"/>
            <a:ext cx="9235440" cy="182880"/>
          </a:xfrm>
          <a:prstGeom prst="rect">
            <a:avLst/>
          </a:prstGeom>
          <a:solidFill>
            <a:srgbClr val="A3238E"/>
          </a:solidFill>
          <a:ln>
            <a:solidFill>
              <a:srgbClr val="A3238E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5" name="CustomShape 4"/>
          <p:cNvSpPr/>
          <p:nvPr/>
        </p:nvSpPr>
        <p:spPr>
          <a:xfrm>
            <a:off x="9238680" y="5486400"/>
            <a:ext cx="841320" cy="182880"/>
          </a:xfrm>
          <a:prstGeom prst="rect">
            <a:avLst/>
          </a:prstGeom>
          <a:solidFill>
            <a:srgbClr val="FAA61A"/>
          </a:solidFill>
          <a:ln>
            <a:solidFill>
              <a:srgbClr val="FAA61A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6" name="CustomShape 5"/>
          <p:cNvSpPr/>
          <p:nvPr/>
        </p:nvSpPr>
        <p:spPr>
          <a:xfrm>
            <a:off x="2160" y="5486400"/>
            <a:ext cx="9235440" cy="182880"/>
          </a:xfrm>
          <a:prstGeom prst="rect">
            <a:avLst/>
          </a:prstGeom>
          <a:solidFill>
            <a:srgbClr val="A3238E"/>
          </a:solidFill>
          <a:ln>
            <a:solidFill>
              <a:srgbClr val="A3238E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7" name="CustomShape 6"/>
          <p:cNvSpPr/>
          <p:nvPr/>
        </p:nvSpPr>
        <p:spPr>
          <a:xfrm>
            <a:off x="9238680" y="5486400"/>
            <a:ext cx="841320" cy="182880"/>
          </a:xfrm>
          <a:prstGeom prst="rect">
            <a:avLst/>
          </a:prstGeom>
          <a:solidFill>
            <a:srgbClr val="FAA61A"/>
          </a:solidFill>
          <a:ln>
            <a:solidFill>
              <a:srgbClr val="FAA61A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8" name="CustomShape 7"/>
          <p:cNvSpPr/>
          <p:nvPr/>
        </p:nvSpPr>
        <p:spPr>
          <a:xfrm>
            <a:off x="9052560" y="-969480"/>
            <a:ext cx="2007000" cy="2158200"/>
          </a:xfrm>
          <a:prstGeom prst="ellipse">
            <a:avLst/>
          </a:prstGeom>
          <a:solidFill>
            <a:srgbClr val="FFFBCC"/>
          </a:solidFill>
          <a:ln>
            <a:solidFill>
              <a:srgbClr val="FFF9AE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59" name="Picture 58"/>
          <p:cNvPicPr/>
          <p:nvPr/>
        </p:nvPicPr>
        <p:blipFill>
          <a:blip r:embed="rId4"/>
          <a:srcRect r="83114"/>
          <a:stretch/>
        </p:blipFill>
        <p:spPr>
          <a:xfrm>
            <a:off x="9389880" y="183600"/>
            <a:ext cx="618120" cy="6487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27896C1-78EA-44E1-A59E-C89100A31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000" b="1" strike="noStrike" spc="-1" dirty="0">
                <a:latin typeface="Arial"/>
              </a:rPr>
              <a:t>Research Methodology : Model Development</a:t>
            </a:r>
            <a:endParaRPr lang="en-US" sz="3000" dirty="0"/>
          </a:p>
        </p:txBody>
      </p:sp>
      <p:sp>
        <p:nvSpPr>
          <p:cNvPr id="7" name="CustomShape 1">
            <a:extLst>
              <a:ext uri="{FF2B5EF4-FFF2-40B4-BE49-F238E27FC236}">
                <a16:creationId xmlns:a16="http://schemas.microsoft.com/office/drawing/2014/main" id="{B5D83C9C-040F-4182-8A8C-93FFAE0EBEEF}"/>
              </a:ext>
            </a:extLst>
          </p:cNvPr>
          <p:cNvSpPr/>
          <p:nvPr/>
        </p:nvSpPr>
        <p:spPr>
          <a:xfrm>
            <a:off x="2160" y="5486400"/>
            <a:ext cx="9235440" cy="182880"/>
          </a:xfrm>
          <a:prstGeom prst="rect">
            <a:avLst/>
          </a:prstGeom>
          <a:solidFill>
            <a:srgbClr val="A3238E"/>
          </a:solidFill>
          <a:ln>
            <a:solidFill>
              <a:srgbClr val="A3238E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" name="CustomShape 2">
            <a:extLst>
              <a:ext uri="{FF2B5EF4-FFF2-40B4-BE49-F238E27FC236}">
                <a16:creationId xmlns:a16="http://schemas.microsoft.com/office/drawing/2014/main" id="{267BF02F-99F6-4074-9B52-93B9B2B00112}"/>
              </a:ext>
            </a:extLst>
          </p:cNvPr>
          <p:cNvSpPr/>
          <p:nvPr/>
        </p:nvSpPr>
        <p:spPr>
          <a:xfrm>
            <a:off x="9238680" y="5486400"/>
            <a:ext cx="841320" cy="182880"/>
          </a:xfrm>
          <a:prstGeom prst="rect">
            <a:avLst/>
          </a:prstGeom>
          <a:solidFill>
            <a:srgbClr val="FAA61A"/>
          </a:solidFill>
          <a:ln>
            <a:solidFill>
              <a:srgbClr val="FAA61A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" name="CustomShape 5">
            <a:extLst>
              <a:ext uri="{FF2B5EF4-FFF2-40B4-BE49-F238E27FC236}">
                <a16:creationId xmlns:a16="http://schemas.microsoft.com/office/drawing/2014/main" id="{C76E692B-575E-48A8-9ADD-C031D54097AF}"/>
              </a:ext>
            </a:extLst>
          </p:cNvPr>
          <p:cNvSpPr/>
          <p:nvPr/>
        </p:nvSpPr>
        <p:spPr>
          <a:xfrm>
            <a:off x="9052560" y="-969480"/>
            <a:ext cx="2007000" cy="2158200"/>
          </a:xfrm>
          <a:prstGeom prst="ellipse">
            <a:avLst/>
          </a:prstGeom>
          <a:solidFill>
            <a:srgbClr val="FFFBCC"/>
          </a:solidFill>
          <a:ln>
            <a:solidFill>
              <a:srgbClr val="FFF9AE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5977100-DFBD-4F2D-B5BD-AA97DE4E92BD}"/>
              </a:ext>
            </a:extLst>
          </p:cNvPr>
          <p:cNvPicPr/>
          <p:nvPr/>
        </p:nvPicPr>
        <p:blipFill>
          <a:blip r:embed="rId2"/>
          <a:srcRect r="83114"/>
          <a:stretch/>
        </p:blipFill>
        <p:spPr>
          <a:xfrm>
            <a:off x="9389880" y="183600"/>
            <a:ext cx="618120" cy="648720"/>
          </a:xfrm>
          <a:prstGeom prst="rect">
            <a:avLst/>
          </a:prstGeom>
          <a:ln>
            <a:noFill/>
          </a:ln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CC566BF-A7D1-4A74-9B47-7CE395C6EE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2804871"/>
              </p:ext>
            </p:extLst>
          </p:nvPr>
        </p:nvGraphicFramePr>
        <p:xfrm>
          <a:off x="249838" y="1946606"/>
          <a:ext cx="9579962" cy="2066148"/>
        </p:xfrm>
        <a:graphic>
          <a:graphicData uri="http://schemas.openxmlformats.org/drawingml/2006/table">
            <a:tbl>
              <a:tblPr firstRow="1" firstCol="1" bandRow="1"/>
              <a:tblGrid>
                <a:gridCol w="4083466">
                  <a:extLst>
                    <a:ext uri="{9D8B030D-6E8A-4147-A177-3AD203B41FA5}">
                      <a16:colId xmlns:a16="http://schemas.microsoft.com/office/drawing/2014/main" val="3148891182"/>
                    </a:ext>
                  </a:extLst>
                </a:gridCol>
                <a:gridCol w="1100291">
                  <a:extLst>
                    <a:ext uri="{9D8B030D-6E8A-4147-A177-3AD203B41FA5}">
                      <a16:colId xmlns:a16="http://schemas.microsoft.com/office/drawing/2014/main" val="3676815744"/>
                    </a:ext>
                  </a:extLst>
                </a:gridCol>
                <a:gridCol w="1874133">
                  <a:extLst>
                    <a:ext uri="{9D8B030D-6E8A-4147-A177-3AD203B41FA5}">
                      <a16:colId xmlns:a16="http://schemas.microsoft.com/office/drawing/2014/main" val="2263493023"/>
                    </a:ext>
                  </a:extLst>
                </a:gridCol>
                <a:gridCol w="1210997">
                  <a:extLst>
                    <a:ext uri="{9D8B030D-6E8A-4147-A177-3AD203B41FA5}">
                      <a16:colId xmlns:a16="http://schemas.microsoft.com/office/drawing/2014/main" val="2155404402"/>
                    </a:ext>
                  </a:extLst>
                </a:gridCol>
                <a:gridCol w="1311075">
                  <a:extLst>
                    <a:ext uri="{9D8B030D-6E8A-4147-A177-3AD203B41FA5}">
                      <a16:colId xmlns:a16="http://schemas.microsoft.com/office/drawing/2014/main" val="1309425039"/>
                    </a:ext>
                  </a:extLst>
                </a:gridCol>
              </a:tblGrid>
              <a:tr h="464067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NZ" sz="1800" kern="1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Noto Serif CJK SC"/>
                          <a:cs typeface="Lohit Devanagari"/>
                        </a:rPr>
                        <a:t>Data Splitting Methods</a:t>
                      </a:r>
                      <a:endParaRPr lang="en-US" sz="1800" kern="100" dirty="0">
                        <a:solidFill>
                          <a:schemeClr val="tx1"/>
                        </a:solidFill>
                        <a:effectLst/>
                        <a:latin typeface="+mj-lt"/>
                        <a:ea typeface="Noto Serif CJK SC"/>
                        <a:cs typeface="Lohit Devanagari"/>
                      </a:endParaRPr>
                    </a:p>
                  </a:txBody>
                  <a:tcPr marL="34925" marR="34925" marT="34925" marB="349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NZ" sz="1800" b="1" kern="1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Noto Serif CJK SC"/>
                          <a:cs typeface="Lohit Devanagari"/>
                        </a:rPr>
                        <a:t>Bagging</a:t>
                      </a:r>
                      <a:endParaRPr lang="en-US" sz="1800" b="1" kern="100" dirty="0">
                        <a:solidFill>
                          <a:schemeClr val="tx1"/>
                        </a:solidFill>
                        <a:effectLst/>
                        <a:latin typeface="+mj-lt"/>
                        <a:ea typeface="Noto Serif CJK SC"/>
                        <a:cs typeface="Lohit Devanagari"/>
                      </a:endParaRPr>
                    </a:p>
                  </a:txBody>
                  <a:tcPr marL="34925" marR="34925" marT="34925" marB="349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NZ" sz="1800" b="1" kern="1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Noto Serif CJK SC"/>
                          <a:cs typeface="Lohit Devanagari"/>
                        </a:rPr>
                        <a:t>Random Forest</a:t>
                      </a:r>
                      <a:endParaRPr lang="en-US" sz="1800" b="1" kern="100" dirty="0">
                        <a:solidFill>
                          <a:schemeClr val="tx1"/>
                        </a:solidFill>
                        <a:effectLst/>
                        <a:latin typeface="+mj-lt"/>
                        <a:ea typeface="Noto Serif CJK SC"/>
                        <a:cs typeface="Lohit Devanagari"/>
                      </a:endParaRPr>
                    </a:p>
                  </a:txBody>
                  <a:tcPr marL="34925" marR="34925" marT="34925" marB="349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NZ" sz="1800" b="1" kern="1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Noto Serif CJK SC"/>
                          <a:cs typeface="Lohit Devanagari"/>
                        </a:rPr>
                        <a:t>AdaBoost</a:t>
                      </a:r>
                      <a:endParaRPr lang="en-US" sz="1800" b="1" kern="100" dirty="0">
                        <a:solidFill>
                          <a:schemeClr val="tx1"/>
                        </a:solidFill>
                        <a:effectLst/>
                        <a:latin typeface="+mj-lt"/>
                        <a:ea typeface="Noto Serif CJK SC"/>
                        <a:cs typeface="Lohit Devanagari"/>
                      </a:endParaRPr>
                    </a:p>
                  </a:txBody>
                  <a:tcPr marL="34925" marR="34925" marT="34925" marB="349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NZ" sz="1800" b="1" kern="1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Noto Serif CJK SC"/>
                          <a:cs typeface="Lohit Devanagari"/>
                        </a:rPr>
                        <a:t>XGBoost</a:t>
                      </a:r>
                      <a:endParaRPr lang="en-US" sz="1800" b="1" kern="100" dirty="0">
                        <a:solidFill>
                          <a:schemeClr val="tx1"/>
                        </a:solidFill>
                        <a:effectLst/>
                        <a:latin typeface="+mj-lt"/>
                        <a:ea typeface="Noto Serif CJK SC"/>
                        <a:cs typeface="Lohit Devanagari"/>
                      </a:endParaRPr>
                    </a:p>
                  </a:txBody>
                  <a:tcPr marL="34925" marR="34925" marT="34925" marB="349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98353156"/>
                  </a:ext>
                </a:extLst>
              </a:tr>
              <a:tr h="492051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NZ" sz="1800" b="1" kern="1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Noto Serif CJK SC"/>
                          <a:cs typeface="Lohit Devanagari"/>
                        </a:rPr>
                        <a:t>Expanding Window</a:t>
                      </a:r>
                      <a:endParaRPr lang="en-US" sz="1800" b="1" kern="100" dirty="0">
                        <a:solidFill>
                          <a:schemeClr val="tx1"/>
                        </a:solidFill>
                        <a:effectLst/>
                        <a:latin typeface="+mj-lt"/>
                        <a:ea typeface="Noto Serif CJK SC"/>
                        <a:cs typeface="Lohit Devanagari"/>
                      </a:endParaRPr>
                    </a:p>
                  </a:txBody>
                  <a:tcPr marL="34925" marR="34925" marT="34925" marB="349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NZ" sz="1800" kern="1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Noto Serif CJK SC"/>
                          <a:cs typeface="Lohit Devanagari"/>
                        </a:rPr>
                        <a:t>7138.13</a:t>
                      </a:r>
                      <a:endParaRPr lang="en-US" sz="1800" kern="100" dirty="0">
                        <a:solidFill>
                          <a:schemeClr val="tx1"/>
                        </a:solidFill>
                        <a:effectLst/>
                        <a:latin typeface="+mj-lt"/>
                        <a:ea typeface="Noto Sans Mono CJK SC"/>
                        <a:cs typeface="Liberation Mono"/>
                      </a:endParaRPr>
                    </a:p>
                  </a:txBody>
                  <a:tcPr marL="34925" marR="34925" marT="34925" marB="349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NZ" sz="1800" kern="1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Noto Serif CJK SC"/>
                          <a:cs typeface="Lohit Devanagari"/>
                        </a:rPr>
                        <a:t>7057.10</a:t>
                      </a:r>
                      <a:endParaRPr lang="en-US" sz="1800" kern="100" dirty="0">
                        <a:solidFill>
                          <a:schemeClr val="tx1"/>
                        </a:solidFill>
                        <a:effectLst/>
                        <a:latin typeface="+mj-lt"/>
                        <a:ea typeface="Noto Sans Mono CJK SC"/>
                        <a:cs typeface="Liberation Mono"/>
                      </a:endParaRPr>
                    </a:p>
                  </a:txBody>
                  <a:tcPr marL="34925" marR="34925" marT="34925" marB="349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NZ" sz="1800" kern="1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Noto Serif CJK SC"/>
                          <a:cs typeface="Lohit Devanagari"/>
                        </a:rPr>
                        <a:t>5982.15</a:t>
                      </a:r>
                      <a:endParaRPr lang="en-US" sz="1800" kern="100" dirty="0">
                        <a:solidFill>
                          <a:schemeClr val="tx1"/>
                        </a:solidFill>
                        <a:effectLst/>
                        <a:latin typeface="+mj-lt"/>
                        <a:ea typeface="Noto Sans Mono CJK SC"/>
                        <a:cs typeface="Liberation Mono"/>
                      </a:endParaRPr>
                    </a:p>
                  </a:txBody>
                  <a:tcPr marL="34925" marR="34925" marT="34925" marB="349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NZ" sz="1800" b="1" kern="100" dirty="0">
                          <a:solidFill>
                            <a:srgbClr val="008000"/>
                          </a:solidFill>
                          <a:effectLst/>
                          <a:latin typeface="+mj-lt"/>
                          <a:ea typeface="Noto Serif CJK SC"/>
                          <a:cs typeface="Lohit Devanagari"/>
                        </a:rPr>
                        <a:t>5837.29</a:t>
                      </a:r>
                      <a:endParaRPr lang="en-US" sz="1800" b="1" kern="100" dirty="0">
                        <a:solidFill>
                          <a:srgbClr val="008000"/>
                        </a:solidFill>
                        <a:effectLst/>
                        <a:latin typeface="+mj-lt"/>
                        <a:ea typeface="Noto Sans Mono CJK SC"/>
                        <a:cs typeface="Liberation Mono"/>
                      </a:endParaRPr>
                    </a:p>
                  </a:txBody>
                  <a:tcPr marL="34925" marR="34925" marT="34925" marB="349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1889961"/>
                  </a:ext>
                </a:extLst>
              </a:tr>
              <a:tr h="513039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NZ" sz="1800" b="1" kern="1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Noto Serif CJK SC"/>
                          <a:cs typeface="Lohit Devanagari"/>
                        </a:rPr>
                        <a:t>Sliding Window </a:t>
                      </a:r>
                      <a:r>
                        <a:rPr lang="en-NZ" sz="1800" b="0" kern="1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Noto Serif CJK SC"/>
                          <a:cs typeface="Lohit Devanagari"/>
                        </a:rPr>
                        <a:t>(window size = 5)</a:t>
                      </a:r>
                      <a:endParaRPr lang="en-US" sz="1800" b="0" kern="100" dirty="0">
                        <a:solidFill>
                          <a:schemeClr val="tx1"/>
                        </a:solidFill>
                        <a:effectLst/>
                        <a:latin typeface="+mj-lt"/>
                        <a:ea typeface="Noto Serif CJK SC"/>
                        <a:cs typeface="Lohit Devanagari"/>
                      </a:endParaRPr>
                    </a:p>
                  </a:txBody>
                  <a:tcPr marL="34925" marR="34925" marT="34925" marB="349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NZ" sz="1800" b="1" kern="100" dirty="0">
                          <a:solidFill>
                            <a:srgbClr val="008000"/>
                          </a:solidFill>
                          <a:effectLst/>
                          <a:latin typeface="+mj-lt"/>
                          <a:ea typeface="Noto Serif CJK SC"/>
                          <a:cs typeface="Lohit Devanagari"/>
                        </a:rPr>
                        <a:t>7036.21</a:t>
                      </a:r>
                      <a:endParaRPr lang="en-US" sz="1800" b="1" kern="100" dirty="0">
                        <a:solidFill>
                          <a:srgbClr val="008000"/>
                        </a:solidFill>
                        <a:effectLst/>
                        <a:latin typeface="+mj-lt"/>
                        <a:ea typeface="Noto Sans Mono CJK SC"/>
                        <a:cs typeface="Liberation Mono"/>
                      </a:endParaRPr>
                    </a:p>
                  </a:txBody>
                  <a:tcPr marL="34925" marR="34925" marT="34925" marB="349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NZ" sz="1800" b="1" kern="100" dirty="0">
                          <a:solidFill>
                            <a:srgbClr val="008000"/>
                          </a:solidFill>
                          <a:effectLst/>
                          <a:latin typeface="+mj-lt"/>
                          <a:ea typeface="Noto Serif CJK SC"/>
                          <a:cs typeface="Lohit Devanagari"/>
                        </a:rPr>
                        <a:t>6554.78</a:t>
                      </a:r>
                      <a:endParaRPr lang="en-US" sz="1800" b="1" kern="100" dirty="0">
                        <a:solidFill>
                          <a:srgbClr val="008000"/>
                        </a:solidFill>
                        <a:effectLst/>
                        <a:latin typeface="+mj-lt"/>
                        <a:ea typeface="Noto Sans Mono CJK SC"/>
                        <a:cs typeface="Liberation Mono"/>
                      </a:endParaRPr>
                    </a:p>
                  </a:txBody>
                  <a:tcPr marL="34925" marR="34925" marT="34925" marB="349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NZ" sz="1800" b="1" kern="100" dirty="0">
                          <a:solidFill>
                            <a:srgbClr val="008000"/>
                          </a:solidFill>
                          <a:effectLst/>
                          <a:latin typeface="+mj-lt"/>
                          <a:ea typeface="Noto Serif CJK SC"/>
                          <a:cs typeface="Lohit Devanagari"/>
                        </a:rPr>
                        <a:t>6530.31</a:t>
                      </a:r>
                      <a:endParaRPr lang="en-US" sz="1800" b="1" kern="100" dirty="0">
                        <a:solidFill>
                          <a:srgbClr val="008000"/>
                        </a:solidFill>
                        <a:effectLst/>
                        <a:latin typeface="+mj-lt"/>
                        <a:ea typeface="Noto Sans Mono CJK SC"/>
                        <a:cs typeface="Liberation Mono"/>
                      </a:endParaRPr>
                    </a:p>
                  </a:txBody>
                  <a:tcPr marL="34925" marR="34925" marT="34925" marB="349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NZ" sz="1800" b="1" kern="100" dirty="0">
                          <a:solidFill>
                            <a:srgbClr val="008000"/>
                          </a:solidFill>
                          <a:effectLst/>
                          <a:latin typeface="+mj-lt"/>
                          <a:ea typeface="Noto Serif CJK SC"/>
                          <a:cs typeface="Lohit Devanagari"/>
                        </a:rPr>
                        <a:t>5693.98</a:t>
                      </a:r>
                      <a:endParaRPr lang="en-US" sz="1800" b="1" kern="100" dirty="0">
                        <a:solidFill>
                          <a:srgbClr val="008000"/>
                        </a:solidFill>
                        <a:effectLst/>
                        <a:latin typeface="+mj-lt"/>
                        <a:ea typeface="Noto Sans Mono CJK SC"/>
                        <a:cs typeface="Liberation Mono"/>
                      </a:endParaRPr>
                    </a:p>
                  </a:txBody>
                  <a:tcPr marL="34925" marR="34925" marT="34925" marB="349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42484413"/>
                  </a:ext>
                </a:extLst>
              </a:tr>
              <a:tr h="596991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NZ" sz="1800" b="1" kern="1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Noto Serif CJK SC"/>
                          <a:cs typeface="Lohit Devanagari"/>
                        </a:rPr>
                        <a:t>Non-Random Percentage Split</a:t>
                      </a:r>
                      <a:endParaRPr lang="en-US" sz="1800" b="1" kern="100" dirty="0">
                        <a:solidFill>
                          <a:schemeClr val="tx1"/>
                        </a:solidFill>
                        <a:effectLst/>
                        <a:latin typeface="+mj-lt"/>
                        <a:ea typeface="Noto Serif CJK SC"/>
                        <a:cs typeface="Lohit Devanagari"/>
                      </a:endParaRPr>
                    </a:p>
                  </a:txBody>
                  <a:tcPr marL="34925" marR="34925" marT="34925" marB="349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NZ" sz="1800" b="0" kern="1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Noto Serif CJK SC"/>
                          <a:cs typeface="Lohit Devanagari"/>
                        </a:rPr>
                        <a:t>27585.97</a:t>
                      </a:r>
                      <a:endParaRPr lang="en-US" sz="1800" b="0" kern="100" dirty="0">
                        <a:solidFill>
                          <a:schemeClr val="tx1"/>
                        </a:solidFill>
                        <a:effectLst/>
                        <a:latin typeface="+mj-lt"/>
                        <a:ea typeface="Noto Sans Mono CJK SC"/>
                        <a:cs typeface="Liberation Mono"/>
                      </a:endParaRPr>
                    </a:p>
                  </a:txBody>
                  <a:tcPr marL="34925" marR="34925" marT="34925" marB="349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NZ" sz="1800" b="0" kern="1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Noto Serif CJK SC"/>
                          <a:cs typeface="Lohit Devanagari"/>
                        </a:rPr>
                        <a:t>24905.06</a:t>
                      </a:r>
                      <a:endParaRPr lang="en-US" sz="1800" b="0" kern="100" dirty="0">
                        <a:solidFill>
                          <a:schemeClr val="tx1"/>
                        </a:solidFill>
                        <a:effectLst/>
                        <a:latin typeface="+mj-lt"/>
                        <a:ea typeface="Noto Sans Mono CJK SC"/>
                        <a:cs typeface="Liberation Mono"/>
                      </a:endParaRPr>
                    </a:p>
                  </a:txBody>
                  <a:tcPr marL="34925" marR="34925" marT="34925" marB="349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NZ" sz="1800" b="0" kern="1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Noto Serif CJK SC"/>
                          <a:cs typeface="Lohit Devanagari"/>
                        </a:rPr>
                        <a:t>24387.61</a:t>
                      </a:r>
                      <a:endParaRPr lang="en-US" sz="1800" b="0" kern="100" dirty="0">
                        <a:solidFill>
                          <a:schemeClr val="tx1"/>
                        </a:solidFill>
                        <a:effectLst/>
                        <a:latin typeface="+mj-lt"/>
                        <a:ea typeface="Noto Sans Mono CJK SC"/>
                        <a:cs typeface="Liberation Mono"/>
                      </a:endParaRPr>
                    </a:p>
                  </a:txBody>
                  <a:tcPr marL="34925" marR="34925" marT="34925" marB="349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NZ" sz="1800" b="1" kern="100" dirty="0">
                          <a:solidFill>
                            <a:srgbClr val="008000"/>
                          </a:solidFill>
                          <a:effectLst/>
                          <a:latin typeface="+mj-lt"/>
                          <a:ea typeface="Noto Serif CJK SC"/>
                          <a:cs typeface="Lohit Devanagari"/>
                        </a:rPr>
                        <a:t>22622.79</a:t>
                      </a:r>
                      <a:endParaRPr lang="en-US" sz="1800" b="1" kern="100" dirty="0">
                        <a:solidFill>
                          <a:srgbClr val="008000"/>
                        </a:solidFill>
                        <a:effectLst/>
                        <a:latin typeface="+mj-lt"/>
                        <a:ea typeface="Noto Sans Mono CJK SC"/>
                        <a:cs typeface="Liberation Mono"/>
                      </a:endParaRPr>
                    </a:p>
                  </a:txBody>
                  <a:tcPr marL="34925" marR="34925" marT="34925" marB="349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21975261"/>
                  </a:ext>
                </a:extLst>
              </a:tr>
            </a:tbl>
          </a:graphicData>
        </a:graphic>
      </p:graphicFrame>
      <p:sp>
        <p:nvSpPr>
          <p:cNvPr id="16" name="Rectangle 2">
            <a:extLst>
              <a:ext uri="{FF2B5EF4-FFF2-40B4-BE49-F238E27FC236}">
                <a16:creationId xmlns:a16="http://schemas.microsoft.com/office/drawing/2014/main" id="{15CE343D-6743-4311-AA25-A19592DFD4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10616" y="1412862"/>
            <a:ext cx="705840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NZ" altLang="zh-CN" b="0" i="0" u="none" strike="noStrike" cap="none" normalizeH="0" baseline="0" dirty="0" bmk="_Toc62209488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Noto Serif CJK SC" charset="0"/>
                <a:cs typeface="Times New Roman" panose="02020603050405020304" pitchFamily="18" charset="0"/>
              </a:rPr>
              <a:t>Table 5 Model prediction errors (RMSE) during Model Development</a:t>
            </a:r>
            <a:endParaRPr kumimoji="0" lang="en-NZ" altLang="zh-CN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7" name="TextShape 5">
            <a:extLst>
              <a:ext uri="{FF2B5EF4-FFF2-40B4-BE49-F238E27FC236}">
                <a16:creationId xmlns:a16="http://schemas.microsoft.com/office/drawing/2014/main" id="{7E41BDBD-7AB9-4496-BA2E-D5274641B7D7}"/>
              </a:ext>
            </a:extLst>
          </p:cNvPr>
          <p:cNvSpPr txBox="1"/>
          <p:nvPr/>
        </p:nvSpPr>
        <p:spPr>
          <a:xfrm>
            <a:off x="422099" y="4290381"/>
            <a:ext cx="9407701" cy="8582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US" sz="1800" b="0" strike="noStrike" spc="-1" dirty="0">
                <a:latin typeface="Arial"/>
                <a:ea typeface="Noto Sans CJK SC"/>
              </a:rPr>
              <a:t>Findings : </a:t>
            </a:r>
            <a:r>
              <a:rPr lang="en-NZ" dirty="0"/>
              <a:t>Data splitting method using </a:t>
            </a:r>
            <a:r>
              <a:rPr lang="en-NZ" b="1" dirty="0">
                <a:solidFill>
                  <a:srgbClr val="002060"/>
                </a:solidFill>
              </a:rPr>
              <a:t>sliding window </a:t>
            </a:r>
            <a:r>
              <a:rPr lang="en-NZ" dirty="0"/>
              <a:t>is the best (Vasconcelos, 2017)</a:t>
            </a:r>
          </a:p>
          <a:p>
            <a:r>
              <a:rPr lang="en-NZ" dirty="0"/>
              <a:t>	: </a:t>
            </a:r>
            <a:r>
              <a:rPr lang="en-NZ" b="1" dirty="0">
                <a:solidFill>
                  <a:srgbClr val="7030A0"/>
                </a:solidFill>
              </a:rPr>
              <a:t>Boosting models </a:t>
            </a:r>
            <a:r>
              <a:rPr lang="en-NZ" dirty="0"/>
              <a:t>predicted better by </a:t>
            </a:r>
            <a:r>
              <a:rPr lang="en-NZ" b="1" dirty="0"/>
              <a:t>having lower RMSE </a:t>
            </a:r>
            <a:r>
              <a:rPr lang="en-NZ" dirty="0"/>
              <a:t>(Weng et al., 2018)</a:t>
            </a:r>
          </a:p>
          <a:p>
            <a:r>
              <a:rPr lang="en-NZ" dirty="0"/>
              <a:t>	: In short, </a:t>
            </a:r>
            <a:r>
              <a:rPr lang="en-NZ" b="1" dirty="0">
                <a:solidFill>
                  <a:srgbClr val="7030A0"/>
                </a:solidFill>
              </a:rPr>
              <a:t>XGBoost</a:t>
            </a:r>
            <a:r>
              <a:rPr lang="en-NZ" dirty="0"/>
              <a:t> with </a:t>
            </a:r>
            <a:r>
              <a:rPr lang="en-NZ" b="1" dirty="0">
                <a:solidFill>
                  <a:srgbClr val="002060"/>
                </a:solidFill>
              </a:rPr>
              <a:t>sliding window </a:t>
            </a:r>
            <a:r>
              <a:rPr lang="en-NZ" dirty="0"/>
              <a:t>is the best algorithm for RPC prediction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1C9342F-ED6C-4DF8-A402-53E887D2FB76}"/>
              </a:ext>
            </a:extLst>
          </p:cNvPr>
          <p:cNvSpPr/>
          <p:nvPr/>
        </p:nvSpPr>
        <p:spPr>
          <a:xfrm>
            <a:off x="7301345" y="1946606"/>
            <a:ext cx="2528455" cy="206614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662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27896C1-78EA-44E1-A59E-C89100A31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000" b="1" strike="noStrike" spc="-1" dirty="0">
                <a:latin typeface="Arial"/>
              </a:rPr>
              <a:t>Research Methodology : Model Optimization</a:t>
            </a:r>
            <a:endParaRPr lang="en-US" sz="3000" dirty="0"/>
          </a:p>
        </p:txBody>
      </p:sp>
      <p:sp>
        <p:nvSpPr>
          <p:cNvPr id="7" name="CustomShape 1">
            <a:extLst>
              <a:ext uri="{FF2B5EF4-FFF2-40B4-BE49-F238E27FC236}">
                <a16:creationId xmlns:a16="http://schemas.microsoft.com/office/drawing/2014/main" id="{B5D83C9C-040F-4182-8A8C-93FFAE0EBEEF}"/>
              </a:ext>
            </a:extLst>
          </p:cNvPr>
          <p:cNvSpPr/>
          <p:nvPr/>
        </p:nvSpPr>
        <p:spPr>
          <a:xfrm>
            <a:off x="2160" y="5486400"/>
            <a:ext cx="9235440" cy="182880"/>
          </a:xfrm>
          <a:prstGeom prst="rect">
            <a:avLst/>
          </a:prstGeom>
          <a:solidFill>
            <a:srgbClr val="A3238E"/>
          </a:solidFill>
          <a:ln>
            <a:solidFill>
              <a:srgbClr val="A3238E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" name="CustomShape 2">
            <a:extLst>
              <a:ext uri="{FF2B5EF4-FFF2-40B4-BE49-F238E27FC236}">
                <a16:creationId xmlns:a16="http://schemas.microsoft.com/office/drawing/2014/main" id="{267BF02F-99F6-4074-9B52-93B9B2B00112}"/>
              </a:ext>
            </a:extLst>
          </p:cNvPr>
          <p:cNvSpPr/>
          <p:nvPr/>
        </p:nvSpPr>
        <p:spPr>
          <a:xfrm>
            <a:off x="9238680" y="5486400"/>
            <a:ext cx="841320" cy="182880"/>
          </a:xfrm>
          <a:prstGeom prst="rect">
            <a:avLst/>
          </a:prstGeom>
          <a:solidFill>
            <a:srgbClr val="FAA61A"/>
          </a:solidFill>
          <a:ln>
            <a:solidFill>
              <a:srgbClr val="FAA61A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" name="CustomShape 5">
            <a:extLst>
              <a:ext uri="{FF2B5EF4-FFF2-40B4-BE49-F238E27FC236}">
                <a16:creationId xmlns:a16="http://schemas.microsoft.com/office/drawing/2014/main" id="{C76E692B-575E-48A8-9ADD-C031D54097AF}"/>
              </a:ext>
            </a:extLst>
          </p:cNvPr>
          <p:cNvSpPr/>
          <p:nvPr/>
        </p:nvSpPr>
        <p:spPr>
          <a:xfrm>
            <a:off x="9052560" y="-969480"/>
            <a:ext cx="2007000" cy="2158200"/>
          </a:xfrm>
          <a:prstGeom prst="ellipse">
            <a:avLst/>
          </a:prstGeom>
          <a:solidFill>
            <a:srgbClr val="FFFBCC"/>
          </a:solidFill>
          <a:ln>
            <a:solidFill>
              <a:srgbClr val="FFF9AE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5977100-DFBD-4F2D-B5BD-AA97DE4E92BD}"/>
              </a:ext>
            </a:extLst>
          </p:cNvPr>
          <p:cNvPicPr/>
          <p:nvPr/>
        </p:nvPicPr>
        <p:blipFill>
          <a:blip r:embed="rId2"/>
          <a:srcRect r="83114"/>
          <a:stretch/>
        </p:blipFill>
        <p:spPr>
          <a:xfrm>
            <a:off x="9389880" y="183600"/>
            <a:ext cx="618120" cy="648720"/>
          </a:xfrm>
          <a:prstGeom prst="rect">
            <a:avLst/>
          </a:prstGeom>
          <a:ln>
            <a:noFill/>
          </a:ln>
        </p:spPr>
      </p:pic>
      <p:sp>
        <p:nvSpPr>
          <p:cNvPr id="13" name="TextShape 4">
            <a:extLst>
              <a:ext uri="{FF2B5EF4-FFF2-40B4-BE49-F238E27FC236}">
                <a16:creationId xmlns:a16="http://schemas.microsoft.com/office/drawing/2014/main" id="{4F997056-B773-4288-B83D-44BE2C967597}"/>
              </a:ext>
            </a:extLst>
          </p:cNvPr>
          <p:cNvSpPr txBox="1"/>
          <p:nvPr/>
        </p:nvSpPr>
        <p:spPr>
          <a:xfrm>
            <a:off x="614520" y="3994913"/>
            <a:ext cx="8961120" cy="4741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sz="1600" b="0" strike="noStrike" spc="-1" dirty="0">
                <a:latin typeface="+mj-lt"/>
                <a:ea typeface="Noto Sans CJK SC"/>
              </a:rPr>
              <a:t>Figure 6 </a:t>
            </a:r>
            <a:r>
              <a:rPr lang="en-NZ" sz="1600" dirty="0">
                <a:effectLst/>
                <a:latin typeface="+mj-lt"/>
                <a:ea typeface="Noto Serif CJK SC"/>
                <a:cs typeface="Lohit Devanagari"/>
              </a:rPr>
              <a:t>Illustration of sliding window (left) and expanding window (right) method</a:t>
            </a:r>
            <a:endParaRPr lang="en-US" sz="1600" b="0" strike="noStrike" spc="-1" dirty="0">
              <a:latin typeface="+mj-lt"/>
            </a:endParaRPr>
          </a:p>
        </p:txBody>
      </p:sp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98215B0A-3983-4BB2-8D7C-B8A8B6E935A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365"/>
          <a:stretch/>
        </p:blipFill>
        <p:spPr>
          <a:xfrm>
            <a:off x="5127516" y="1483102"/>
            <a:ext cx="4141685" cy="2557768"/>
          </a:xfrm>
          <a:prstGeom prst="rect">
            <a:avLst/>
          </a:prstGeom>
        </p:spPr>
      </p:pic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5EE7AB17-B933-464C-8241-DF5A24558D6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348"/>
          <a:stretch/>
        </p:blipFill>
        <p:spPr>
          <a:xfrm>
            <a:off x="1176871" y="1465333"/>
            <a:ext cx="4123313" cy="2574363"/>
          </a:xfrm>
          <a:prstGeom prst="rect">
            <a:avLst/>
          </a:prstGeom>
        </p:spPr>
      </p:pic>
      <p:sp>
        <p:nvSpPr>
          <p:cNvPr id="14" name="TextShape 5">
            <a:extLst>
              <a:ext uri="{FF2B5EF4-FFF2-40B4-BE49-F238E27FC236}">
                <a16:creationId xmlns:a16="http://schemas.microsoft.com/office/drawing/2014/main" id="{3FDBF1D6-32E6-4088-96C1-67CF66554F89}"/>
              </a:ext>
            </a:extLst>
          </p:cNvPr>
          <p:cNvSpPr txBox="1"/>
          <p:nvPr/>
        </p:nvSpPr>
        <p:spPr>
          <a:xfrm>
            <a:off x="1277257" y="4569392"/>
            <a:ext cx="3762563" cy="692735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US" sz="1800" b="1" strike="noStrike" spc="-1" dirty="0">
                <a:latin typeface="Arial"/>
                <a:ea typeface="Noto Sans CJK SC"/>
              </a:rPr>
              <a:t>How to optimize?</a:t>
            </a:r>
          </a:p>
          <a:p>
            <a:r>
              <a:rPr lang="en-US" spc="-1" dirty="0">
                <a:latin typeface="Arial"/>
              </a:rPr>
              <a:t>- Determine the best window size</a:t>
            </a:r>
            <a:endParaRPr lang="en-NZ" dirty="0"/>
          </a:p>
        </p:txBody>
      </p:sp>
      <p:sp>
        <p:nvSpPr>
          <p:cNvPr id="15" name="TextShape 5">
            <a:extLst>
              <a:ext uri="{FF2B5EF4-FFF2-40B4-BE49-F238E27FC236}">
                <a16:creationId xmlns:a16="http://schemas.microsoft.com/office/drawing/2014/main" id="{A8078D77-70FA-4362-850F-89A3DAAEBF92}"/>
              </a:ext>
            </a:extLst>
          </p:cNvPr>
          <p:cNvSpPr txBox="1"/>
          <p:nvPr/>
        </p:nvSpPr>
        <p:spPr>
          <a:xfrm>
            <a:off x="5289997" y="4569392"/>
            <a:ext cx="3762563" cy="692735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US" sz="1800" b="1" strike="noStrike" spc="-1" dirty="0">
                <a:latin typeface="Arial"/>
                <a:ea typeface="Noto Sans CJK SC"/>
              </a:rPr>
              <a:t>How to optimize?</a:t>
            </a:r>
          </a:p>
          <a:p>
            <a:r>
              <a:rPr lang="en-US" spc="-1" dirty="0">
                <a:latin typeface="Arial"/>
              </a:rPr>
              <a:t>- </a:t>
            </a:r>
            <a:r>
              <a:rPr lang="en-US" spc="-1" dirty="0" err="1">
                <a:latin typeface="Arial"/>
              </a:rPr>
              <a:t>NaN</a:t>
            </a:r>
            <a:endParaRPr lang="en-NZ" dirty="0"/>
          </a:p>
        </p:txBody>
      </p:sp>
      <p:sp>
        <p:nvSpPr>
          <p:cNvPr id="18" name="TextShape 5">
            <a:extLst>
              <a:ext uri="{FF2B5EF4-FFF2-40B4-BE49-F238E27FC236}">
                <a16:creationId xmlns:a16="http://schemas.microsoft.com/office/drawing/2014/main" id="{3B7694FA-4522-48E0-B0F5-6BF4DCA71FC2}"/>
              </a:ext>
            </a:extLst>
          </p:cNvPr>
          <p:cNvSpPr txBox="1"/>
          <p:nvPr/>
        </p:nvSpPr>
        <p:spPr>
          <a:xfrm>
            <a:off x="811423" y="1242719"/>
            <a:ext cx="8241137" cy="4741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US" sz="1800" b="1" strike="noStrike" spc="-1" dirty="0">
                <a:latin typeface="Arial"/>
                <a:ea typeface="Noto Sans CJK SC"/>
              </a:rPr>
              <a:t>1) Data Splitting (Windowing or Time-based cross validation)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3202972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27896C1-78EA-44E1-A59E-C89100A31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000" b="1" strike="noStrike" spc="-1" dirty="0">
                <a:latin typeface="Arial"/>
              </a:rPr>
              <a:t>Research Methodology : Model Optimization</a:t>
            </a:r>
            <a:endParaRPr lang="en-US" sz="3000" dirty="0"/>
          </a:p>
        </p:txBody>
      </p:sp>
      <p:sp>
        <p:nvSpPr>
          <p:cNvPr id="7" name="CustomShape 1">
            <a:extLst>
              <a:ext uri="{FF2B5EF4-FFF2-40B4-BE49-F238E27FC236}">
                <a16:creationId xmlns:a16="http://schemas.microsoft.com/office/drawing/2014/main" id="{B5D83C9C-040F-4182-8A8C-93FFAE0EBEEF}"/>
              </a:ext>
            </a:extLst>
          </p:cNvPr>
          <p:cNvSpPr/>
          <p:nvPr/>
        </p:nvSpPr>
        <p:spPr>
          <a:xfrm>
            <a:off x="2160" y="5486400"/>
            <a:ext cx="9235440" cy="182880"/>
          </a:xfrm>
          <a:prstGeom prst="rect">
            <a:avLst/>
          </a:prstGeom>
          <a:solidFill>
            <a:srgbClr val="A3238E"/>
          </a:solidFill>
          <a:ln>
            <a:solidFill>
              <a:srgbClr val="A3238E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" name="CustomShape 2">
            <a:extLst>
              <a:ext uri="{FF2B5EF4-FFF2-40B4-BE49-F238E27FC236}">
                <a16:creationId xmlns:a16="http://schemas.microsoft.com/office/drawing/2014/main" id="{267BF02F-99F6-4074-9B52-93B9B2B00112}"/>
              </a:ext>
            </a:extLst>
          </p:cNvPr>
          <p:cNvSpPr/>
          <p:nvPr/>
        </p:nvSpPr>
        <p:spPr>
          <a:xfrm>
            <a:off x="9238680" y="5486400"/>
            <a:ext cx="841320" cy="182880"/>
          </a:xfrm>
          <a:prstGeom prst="rect">
            <a:avLst/>
          </a:prstGeom>
          <a:solidFill>
            <a:srgbClr val="FAA61A"/>
          </a:solidFill>
          <a:ln>
            <a:solidFill>
              <a:srgbClr val="FAA61A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" name="CustomShape 5">
            <a:extLst>
              <a:ext uri="{FF2B5EF4-FFF2-40B4-BE49-F238E27FC236}">
                <a16:creationId xmlns:a16="http://schemas.microsoft.com/office/drawing/2014/main" id="{C76E692B-575E-48A8-9ADD-C031D54097AF}"/>
              </a:ext>
            </a:extLst>
          </p:cNvPr>
          <p:cNvSpPr/>
          <p:nvPr/>
        </p:nvSpPr>
        <p:spPr>
          <a:xfrm>
            <a:off x="9052560" y="-969480"/>
            <a:ext cx="2007000" cy="2158200"/>
          </a:xfrm>
          <a:prstGeom prst="ellipse">
            <a:avLst/>
          </a:prstGeom>
          <a:solidFill>
            <a:srgbClr val="FFFBCC"/>
          </a:solidFill>
          <a:ln>
            <a:solidFill>
              <a:srgbClr val="FFF9AE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5977100-DFBD-4F2D-B5BD-AA97DE4E92BD}"/>
              </a:ext>
            </a:extLst>
          </p:cNvPr>
          <p:cNvPicPr/>
          <p:nvPr/>
        </p:nvPicPr>
        <p:blipFill>
          <a:blip r:embed="rId2"/>
          <a:srcRect r="83114"/>
          <a:stretch/>
        </p:blipFill>
        <p:spPr>
          <a:xfrm>
            <a:off x="9389880" y="183600"/>
            <a:ext cx="618120" cy="648720"/>
          </a:xfrm>
          <a:prstGeom prst="rect">
            <a:avLst/>
          </a:prstGeom>
          <a:ln>
            <a:noFill/>
          </a:ln>
        </p:spPr>
      </p:pic>
      <p:sp>
        <p:nvSpPr>
          <p:cNvPr id="13" name="TextShape 4">
            <a:extLst>
              <a:ext uri="{FF2B5EF4-FFF2-40B4-BE49-F238E27FC236}">
                <a16:creationId xmlns:a16="http://schemas.microsoft.com/office/drawing/2014/main" id="{4F997056-B773-4288-B83D-44BE2C967597}"/>
              </a:ext>
            </a:extLst>
          </p:cNvPr>
          <p:cNvSpPr txBox="1"/>
          <p:nvPr/>
        </p:nvSpPr>
        <p:spPr>
          <a:xfrm>
            <a:off x="614520" y="3563639"/>
            <a:ext cx="8961120" cy="4741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sz="1600" b="0" strike="noStrike" spc="-1" dirty="0">
                <a:latin typeface="+mj-lt"/>
                <a:ea typeface="Noto Sans CJK SC"/>
              </a:rPr>
              <a:t>Figure 7 </a:t>
            </a:r>
            <a:r>
              <a:rPr lang="en-NZ" sz="1600" dirty="0">
                <a:effectLst/>
                <a:latin typeface="+mj-lt"/>
                <a:ea typeface="Noto Serif CJK SC"/>
                <a:cs typeface="Lohit Devanagari"/>
              </a:rPr>
              <a:t>Illustration of Percentage Split by 80:20</a:t>
            </a:r>
            <a:endParaRPr lang="en-US" sz="1600" b="0" strike="noStrike" spc="-1" dirty="0">
              <a:latin typeface="+mj-lt"/>
            </a:endParaRPr>
          </a:p>
        </p:txBody>
      </p:sp>
      <p:pic>
        <p:nvPicPr>
          <p:cNvPr id="12" name="Picture 11" descr="Chart, scatter chart&#10;&#10;Description automatically generated">
            <a:extLst>
              <a:ext uri="{FF2B5EF4-FFF2-40B4-BE49-F238E27FC236}">
                <a16:creationId xmlns:a16="http://schemas.microsoft.com/office/drawing/2014/main" id="{CD23A33F-DFF9-4165-8BC4-57F85DE9E8C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7" r="3011" b="54967"/>
          <a:stretch/>
        </p:blipFill>
        <p:spPr>
          <a:xfrm>
            <a:off x="2165859" y="1888304"/>
            <a:ext cx="5858442" cy="1675335"/>
          </a:xfrm>
          <a:prstGeom prst="rect">
            <a:avLst/>
          </a:prstGeom>
        </p:spPr>
      </p:pic>
      <p:sp>
        <p:nvSpPr>
          <p:cNvPr id="14" name="TextShape 5">
            <a:extLst>
              <a:ext uri="{FF2B5EF4-FFF2-40B4-BE49-F238E27FC236}">
                <a16:creationId xmlns:a16="http://schemas.microsoft.com/office/drawing/2014/main" id="{2FD961DA-7CEA-4F3D-92D2-027C2F8CB02F}"/>
              </a:ext>
            </a:extLst>
          </p:cNvPr>
          <p:cNvSpPr txBox="1"/>
          <p:nvPr/>
        </p:nvSpPr>
        <p:spPr>
          <a:xfrm>
            <a:off x="2840905" y="4388294"/>
            <a:ext cx="4397829" cy="692735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pPr algn="ctr"/>
            <a:r>
              <a:rPr lang="en-US" sz="1800" b="1" strike="noStrike" spc="-1" dirty="0">
                <a:latin typeface="Arial"/>
                <a:ea typeface="Noto Sans CJK SC"/>
              </a:rPr>
              <a:t>How to optimize?</a:t>
            </a:r>
          </a:p>
          <a:p>
            <a:pPr algn="ctr"/>
            <a:r>
              <a:rPr lang="en-US" spc="-1" dirty="0">
                <a:latin typeface="Arial"/>
              </a:rPr>
              <a:t>Determine the best percentage split size</a:t>
            </a:r>
            <a:endParaRPr lang="en-NZ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6299EE25-D474-479C-9A8B-1DEC95C1A1B1}"/>
              </a:ext>
            </a:extLst>
          </p:cNvPr>
          <p:cNvSpPr/>
          <p:nvPr/>
        </p:nvSpPr>
        <p:spPr>
          <a:xfrm>
            <a:off x="296960" y="4464578"/>
            <a:ext cx="1028926" cy="52365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60 : 40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F6D9A7B-A703-4CF8-AE5D-ED0628D50307}"/>
              </a:ext>
            </a:extLst>
          </p:cNvPr>
          <p:cNvSpPr/>
          <p:nvPr/>
        </p:nvSpPr>
        <p:spPr>
          <a:xfrm>
            <a:off x="1651396" y="4472836"/>
            <a:ext cx="1028926" cy="52365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70 : 30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19F20F20-801D-409D-9CAD-03F0E7DB12C7}"/>
              </a:ext>
            </a:extLst>
          </p:cNvPr>
          <p:cNvSpPr/>
          <p:nvPr/>
        </p:nvSpPr>
        <p:spPr>
          <a:xfrm>
            <a:off x="7400303" y="4472836"/>
            <a:ext cx="1028926" cy="52365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80 : 20</a:t>
            </a:r>
          </a:p>
        </p:txBody>
      </p:sp>
      <p:sp>
        <p:nvSpPr>
          <p:cNvPr id="18" name="TextShape 5">
            <a:extLst>
              <a:ext uri="{FF2B5EF4-FFF2-40B4-BE49-F238E27FC236}">
                <a16:creationId xmlns:a16="http://schemas.microsoft.com/office/drawing/2014/main" id="{7CBBC3B6-0333-4B84-B0F6-969FEB605350}"/>
              </a:ext>
            </a:extLst>
          </p:cNvPr>
          <p:cNvSpPr txBox="1"/>
          <p:nvPr/>
        </p:nvSpPr>
        <p:spPr>
          <a:xfrm>
            <a:off x="811423" y="1242719"/>
            <a:ext cx="8241137" cy="4741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US" sz="1800" b="1" strike="noStrike" spc="-1" dirty="0">
                <a:latin typeface="Arial"/>
                <a:ea typeface="Noto Sans CJK SC"/>
              </a:rPr>
              <a:t>1) Data Splitting (Percentage Split)</a:t>
            </a:r>
            <a:endParaRPr lang="en-NZ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D4BBD9AA-DED2-47AC-8245-CAEDFC569A2E}"/>
              </a:ext>
            </a:extLst>
          </p:cNvPr>
          <p:cNvSpPr/>
          <p:nvPr/>
        </p:nvSpPr>
        <p:spPr>
          <a:xfrm>
            <a:off x="8875417" y="4464578"/>
            <a:ext cx="1028926" cy="52365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90 : 10</a:t>
            </a:r>
          </a:p>
        </p:txBody>
      </p:sp>
    </p:spTree>
    <p:extLst>
      <p:ext uri="{BB962C8B-B14F-4D97-AF65-F5344CB8AC3E}">
        <p14:creationId xmlns:p14="http://schemas.microsoft.com/office/powerpoint/2010/main" val="3900585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 animBg="1"/>
      <p:bldP spid="16" grpId="0" animBg="1"/>
      <p:bldP spid="17" grpId="0" animBg="1"/>
      <p:bldP spid="1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27896C1-78EA-44E1-A59E-C89100A31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000" b="1" strike="noStrike" spc="-1" dirty="0">
                <a:latin typeface="Arial"/>
              </a:rPr>
              <a:t>Research Methodology : Model Optimization</a:t>
            </a:r>
            <a:endParaRPr lang="en-US" sz="3000" dirty="0"/>
          </a:p>
        </p:txBody>
      </p:sp>
      <p:sp>
        <p:nvSpPr>
          <p:cNvPr id="7" name="CustomShape 1">
            <a:extLst>
              <a:ext uri="{FF2B5EF4-FFF2-40B4-BE49-F238E27FC236}">
                <a16:creationId xmlns:a16="http://schemas.microsoft.com/office/drawing/2014/main" id="{B5D83C9C-040F-4182-8A8C-93FFAE0EBEEF}"/>
              </a:ext>
            </a:extLst>
          </p:cNvPr>
          <p:cNvSpPr/>
          <p:nvPr/>
        </p:nvSpPr>
        <p:spPr>
          <a:xfrm>
            <a:off x="2160" y="5486400"/>
            <a:ext cx="9235440" cy="182880"/>
          </a:xfrm>
          <a:prstGeom prst="rect">
            <a:avLst/>
          </a:prstGeom>
          <a:solidFill>
            <a:srgbClr val="A3238E"/>
          </a:solidFill>
          <a:ln>
            <a:solidFill>
              <a:srgbClr val="A3238E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" name="CustomShape 2">
            <a:extLst>
              <a:ext uri="{FF2B5EF4-FFF2-40B4-BE49-F238E27FC236}">
                <a16:creationId xmlns:a16="http://schemas.microsoft.com/office/drawing/2014/main" id="{267BF02F-99F6-4074-9B52-93B9B2B00112}"/>
              </a:ext>
            </a:extLst>
          </p:cNvPr>
          <p:cNvSpPr/>
          <p:nvPr/>
        </p:nvSpPr>
        <p:spPr>
          <a:xfrm>
            <a:off x="9238680" y="5486400"/>
            <a:ext cx="841320" cy="182880"/>
          </a:xfrm>
          <a:prstGeom prst="rect">
            <a:avLst/>
          </a:prstGeom>
          <a:solidFill>
            <a:srgbClr val="FAA61A"/>
          </a:solidFill>
          <a:ln>
            <a:solidFill>
              <a:srgbClr val="FAA61A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" name="CustomShape 5">
            <a:extLst>
              <a:ext uri="{FF2B5EF4-FFF2-40B4-BE49-F238E27FC236}">
                <a16:creationId xmlns:a16="http://schemas.microsoft.com/office/drawing/2014/main" id="{C76E692B-575E-48A8-9ADD-C031D54097AF}"/>
              </a:ext>
            </a:extLst>
          </p:cNvPr>
          <p:cNvSpPr/>
          <p:nvPr/>
        </p:nvSpPr>
        <p:spPr>
          <a:xfrm>
            <a:off x="9052560" y="-969480"/>
            <a:ext cx="2007000" cy="2158200"/>
          </a:xfrm>
          <a:prstGeom prst="ellipse">
            <a:avLst/>
          </a:prstGeom>
          <a:solidFill>
            <a:srgbClr val="FFFBCC"/>
          </a:solidFill>
          <a:ln>
            <a:solidFill>
              <a:srgbClr val="FFF9AE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5977100-DFBD-4F2D-B5BD-AA97DE4E92BD}"/>
              </a:ext>
            </a:extLst>
          </p:cNvPr>
          <p:cNvPicPr/>
          <p:nvPr/>
        </p:nvPicPr>
        <p:blipFill>
          <a:blip r:embed="rId2"/>
          <a:srcRect r="83114"/>
          <a:stretch/>
        </p:blipFill>
        <p:spPr>
          <a:xfrm>
            <a:off x="9389880" y="183600"/>
            <a:ext cx="618120" cy="648720"/>
          </a:xfrm>
          <a:prstGeom prst="rect">
            <a:avLst/>
          </a:prstGeom>
          <a:ln>
            <a:noFill/>
          </a:ln>
        </p:spPr>
      </p:pic>
      <p:sp>
        <p:nvSpPr>
          <p:cNvPr id="14" name="TextShape 5">
            <a:extLst>
              <a:ext uri="{FF2B5EF4-FFF2-40B4-BE49-F238E27FC236}">
                <a16:creationId xmlns:a16="http://schemas.microsoft.com/office/drawing/2014/main" id="{2FD961DA-7CEA-4F3D-92D2-027C2F8CB02F}"/>
              </a:ext>
            </a:extLst>
          </p:cNvPr>
          <p:cNvSpPr txBox="1"/>
          <p:nvPr/>
        </p:nvSpPr>
        <p:spPr>
          <a:xfrm>
            <a:off x="1277257" y="4416339"/>
            <a:ext cx="7775303" cy="692735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pPr algn="ctr"/>
            <a:r>
              <a:rPr lang="en-US" sz="1800" b="1" strike="noStrike" spc="-1" dirty="0">
                <a:latin typeface="Arial"/>
                <a:ea typeface="Noto Sans CJK SC"/>
              </a:rPr>
              <a:t>How to optimize?</a:t>
            </a:r>
          </a:p>
          <a:p>
            <a:pPr algn="ctr"/>
            <a:r>
              <a:rPr lang="en-US" spc="-1" dirty="0">
                <a:latin typeface="Arial"/>
              </a:rPr>
              <a:t>Determine best number of significant attributes</a:t>
            </a:r>
            <a:endParaRPr lang="en-NZ" dirty="0"/>
          </a:p>
        </p:txBody>
      </p:sp>
      <p:sp>
        <p:nvSpPr>
          <p:cNvPr id="18" name="TextShape 5">
            <a:extLst>
              <a:ext uri="{FF2B5EF4-FFF2-40B4-BE49-F238E27FC236}">
                <a16:creationId xmlns:a16="http://schemas.microsoft.com/office/drawing/2014/main" id="{7CBBC3B6-0333-4B84-B0F6-969FEB605350}"/>
              </a:ext>
            </a:extLst>
          </p:cNvPr>
          <p:cNvSpPr txBox="1"/>
          <p:nvPr/>
        </p:nvSpPr>
        <p:spPr>
          <a:xfrm>
            <a:off x="811423" y="1242719"/>
            <a:ext cx="8241137" cy="4741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US" sz="1800" b="1" strike="noStrike" spc="-1" dirty="0">
                <a:latin typeface="Arial"/>
                <a:ea typeface="Noto Sans CJK SC"/>
              </a:rPr>
              <a:t>2) Feature Selection (</a:t>
            </a:r>
            <a:r>
              <a:rPr lang="en-US" sz="1800" b="1" strike="noStrike" spc="-1" dirty="0" err="1">
                <a:latin typeface="Arial"/>
                <a:ea typeface="Noto Sans CJK SC"/>
              </a:rPr>
              <a:t>SelectKBest</a:t>
            </a:r>
            <a:r>
              <a:rPr lang="en-US" sz="1800" b="1" strike="noStrike" spc="-1" dirty="0">
                <a:latin typeface="Arial"/>
                <a:ea typeface="Noto Sans CJK SC"/>
              </a:rPr>
              <a:t>) </a:t>
            </a:r>
            <a:endParaRPr lang="en-NZ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F3FD8A4D-9C24-41B2-95F4-6BBD436F50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6821"/>
          <a:stretch/>
        </p:blipFill>
        <p:spPr>
          <a:xfrm>
            <a:off x="4246140" y="2683589"/>
            <a:ext cx="2147750" cy="1330590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FC4986F4-7375-4F0C-90CA-F170B7591DB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2243"/>
          <a:stretch/>
        </p:blipFill>
        <p:spPr>
          <a:xfrm>
            <a:off x="7169990" y="2737719"/>
            <a:ext cx="1995334" cy="728158"/>
          </a:xfrm>
          <a:prstGeom prst="rect">
            <a:avLst/>
          </a:prstGeom>
        </p:spPr>
      </p:pic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id="{C221B2CA-CB2E-41AD-9753-0B68D74B99F8}"/>
              </a:ext>
            </a:extLst>
          </p:cNvPr>
          <p:cNvSpPr/>
          <p:nvPr/>
        </p:nvSpPr>
        <p:spPr>
          <a:xfrm>
            <a:off x="1362555" y="1956739"/>
            <a:ext cx="1897743" cy="590839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All Attributes</a:t>
            </a:r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id="{2BFC828C-6C39-4178-9C8B-D8B8FE0D6CFE}"/>
              </a:ext>
            </a:extLst>
          </p:cNvPr>
          <p:cNvSpPr/>
          <p:nvPr/>
        </p:nvSpPr>
        <p:spPr>
          <a:xfrm>
            <a:off x="4246139" y="1956739"/>
            <a:ext cx="2147751" cy="590839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Feature Selection</a:t>
            </a:r>
          </a:p>
        </p:txBody>
      </p: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id="{C046AFDC-1090-47E6-95A4-E0C3061F1347}"/>
              </a:ext>
            </a:extLst>
          </p:cNvPr>
          <p:cNvSpPr/>
          <p:nvPr/>
        </p:nvSpPr>
        <p:spPr>
          <a:xfrm>
            <a:off x="7169990" y="1956739"/>
            <a:ext cx="2147751" cy="590839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Selected Attributes</a:t>
            </a: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5AC09555-3F51-4866-9651-61CC518FE594}"/>
              </a:ext>
            </a:extLst>
          </p:cNvPr>
          <p:cNvGrpSpPr/>
          <p:nvPr/>
        </p:nvGrpSpPr>
        <p:grpSpPr>
          <a:xfrm>
            <a:off x="1277257" y="2755496"/>
            <a:ext cx="2665741" cy="1096048"/>
            <a:chOff x="1027237" y="3114310"/>
            <a:chExt cx="1865334" cy="766952"/>
          </a:xfrm>
        </p:grpSpPr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A048170E-8934-44EA-9439-657D379A1E2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57732" b="13266"/>
            <a:stretch/>
          </p:blipFill>
          <p:spPr>
            <a:xfrm>
              <a:off x="1027237" y="3114310"/>
              <a:ext cx="1322263" cy="485687"/>
            </a:xfrm>
            <a:prstGeom prst="rect">
              <a:avLst/>
            </a:prstGeom>
          </p:spPr>
        </p:pic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E8DC440D-6006-4206-9EEA-012E6F21DA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42280" t="39770" b="8685"/>
            <a:stretch/>
          </p:blipFill>
          <p:spPr>
            <a:xfrm>
              <a:off x="1086924" y="3592620"/>
              <a:ext cx="1805647" cy="288642"/>
            </a:xfrm>
            <a:prstGeom prst="rect">
              <a:avLst/>
            </a:prstGeom>
          </p:spPr>
        </p:pic>
      </p:grp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663476BA-7113-49D0-B170-9ED552CEF4B1}"/>
              </a:ext>
            </a:extLst>
          </p:cNvPr>
          <p:cNvCxnSpPr>
            <a:stCxn id="71" idx="3"/>
            <a:endCxn id="72" idx="1"/>
          </p:cNvCxnSpPr>
          <p:nvPr/>
        </p:nvCxnSpPr>
        <p:spPr>
          <a:xfrm>
            <a:off x="3260298" y="2252159"/>
            <a:ext cx="9858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A857AB22-601B-4751-8FB8-7FD0A2F2EE32}"/>
              </a:ext>
            </a:extLst>
          </p:cNvPr>
          <p:cNvCxnSpPr>
            <a:cxnSpLocks/>
            <a:stCxn id="72" idx="3"/>
            <a:endCxn id="73" idx="1"/>
          </p:cNvCxnSpPr>
          <p:nvPr/>
        </p:nvCxnSpPr>
        <p:spPr>
          <a:xfrm>
            <a:off x="6393890" y="2252159"/>
            <a:ext cx="7761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1451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27896C1-78EA-44E1-A59E-C89100A31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000" b="1" strike="noStrike" spc="-1" dirty="0">
                <a:latin typeface="Arial"/>
              </a:rPr>
              <a:t>Research Methodology : Model Optimization</a:t>
            </a:r>
            <a:endParaRPr lang="en-US" sz="3000" dirty="0"/>
          </a:p>
        </p:txBody>
      </p:sp>
      <p:sp>
        <p:nvSpPr>
          <p:cNvPr id="7" name="CustomShape 1">
            <a:extLst>
              <a:ext uri="{FF2B5EF4-FFF2-40B4-BE49-F238E27FC236}">
                <a16:creationId xmlns:a16="http://schemas.microsoft.com/office/drawing/2014/main" id="{B5D83C9C-040F-4182-8A8C-93FFAE0EBEEF}"/>
              </a:ext>
            </a:extLst>
          </p:cNvPr>
          <p:cNvSpPr/>
          <p:nvPr/>
        </p:nvSpPr>
        <p:spPr>
          <a:xfrm>
            <a:off x="2160" y="5486400"/>
            <a:ext cx="9235440" cy="182880"/>
          </a:xfrm>
          <a:prstGeom prst="rect">
            <a:avLst/>
          </a:prstGeom>
          <a:solidFill>
            <a:srgbClr val="A3238E"/>
          </a:solidFill>
          <a:ln>
            <a:solidFill>
              <a:srgbClr val="A3238E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" name="CustomShape 2">
            <a:extLst>
              <a:ext uri="{FF2B5EF4-FFF2-40B4-BE49-F238E27FC236}">
                <a16:creationId xmlns:a16="http://schemas.microsoft.com/office/drawing/2014/main" id="{267BF02F-99F6-4074-9B52-93B9B2B00112}"/>
              </a:ext>
            </a:extLst>
          </p:cNvPr>
          <p:cNvSpPr/>
          <p:nvPr/>
        </p:nvSpPr>
        <p:spPr>
          <a:xfrm>
            <a:off x="9238680" y="5486400"/>
            <a:ext cx="841320" cy="182880"/>
          </a:xfrm>
          <a:prstGeom prst="rect">
            <a:avLst/>
          </a:prstGeom>
          <a:solidFill>
            <a:srgbClr val="FAA61A"/>
          </a:solidFill>
          <a:ln>
            <a:solidFill>
              <a:srgbClr val="FAA61A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" name="CustomShape 5">
            <a:extLst>
              <a:ext uri="{FF2B5EF4-FFF2-40B4-BE49-F238E27FC236}">
                <a16:creationId xmlns:a16="http://schemas.microsoft.com/office/drawing/2014/main" id="{C76E692B-575E-48A8-9ADD-C031D54097AF}"/>
              </a:ext>
            </a:extLst>
          </p:cNvPr>
          <p:cNvSpPr/>
          <p:nvPr/>
        </p:nvSpPr>
        <p:spPr>
          <a:xfrm>
            <a:off x="9052560" y="-969480"/>
            <a:ext cx="2007000" cy="2158200"/>
          </a:xfrm>
          <a:prstGeom prst="ellipse">
            <a:avLst/>
          </a:prstGeom>
          <a:solidFill>
            <a:srgbClr val="FFFBCC"/>
          </a:solidFill>
          <a:ln>
            <a:solidFill>
              <a:srgbClr val="FFF9AE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5977100-DFBD-4F2D-B5BD-AA97DE4E92BD}"/>
              </a:ext>
            </a:extLst>
          </p:cNvPr>
          <p:cNvPicPr/>
          <p:nvPr/>
        </p:nvPicPr>
        <p:blipFill>
          <a:blip r:embed="rId2"/>
          <a:srcRect r="83114"/>
          <a:stretch/>
        </p:blipFill>
        <p:spPr>
          <a:xfrm>
            <a:off x="9389880" y="183600"/>
            <a:ext cx="618120" cy="648720"/>
          </a:xfrm>
          <a:prstGeom prst="rect">
            <a:avLst/>
          </a:prstGeom>
          <a:ln>
            <a:noFill/>
          </a:ln>
        </p:spPr>
      </p:pic>
      <p:sp>
        <p:nvSpPr>
          <p:cNvPr id="16" name="Rectangle 2">
            <a:extLst>
              <a:ext uri="{FF2B5EF4-FFF2-40B4-BE49-F238E27FC236}">
                <a16:creationId xmlns:a16="http://schemas.microsoft.com/office/drawing/2014/main" id="{15CE343D-6743-4311-AA25-A19592DFD4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512" y="4920560"/>
            <a:ext cx="9030036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NZ" sz="1600" kern="100" dirty="0">
                <a:effectLst/>
                <a:ea typeface="Noto Serif CJK SC"/>
                <a:cs typeface="Lohit Devanagari"/>
              </a:rPr>
              <a:t>Figure 7 Recommended configuration by Random Forest using NRS (left) &amp; sliding window (right)</a:t>
            </a:r>
            <a:endParaRPr lang="en-US" sz="1600" kern="100" dirty="0">
              <a:effectLst/>
              <a:ea typeface="Noto Serif CJK SC"/>
              <a:cs typeface="Lohit Devanagari"/>
            </a:endParaRPr>
          </a:p>
        </p:txBody>
      </p:sp>
      <p:pic>
        <p:nvPicPr>
          <p:cNvPr id="20" name="Image12">
            <a:extLst>
              <a:ext uri="{FF2B5EF4-FFF2-40B4-BE49-F238E27FC236}">
                <a16:creationId xmlns:a16="http://schemas.microsoft.com/office/drawing/2014/main" id="{8F4AB136-FF70-4939-B20C-B365CBF9D53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 bwMode="auto">
          <a:xfrm>
            <a:off x="5162095" y="1172520"/>
            <a:ext cx="4227785" cy="3654857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5E53076A-BBA8-4D76-8FE1-4F50295D446B}"/>
              </a:ext>
            </a:extLst>
          </p:cNvPr>
          <p:cNvSpPr/>
          <p:nvPr/>
        </p:nvSpPr>
        <p:spPr>
          <a:xfrm>
            <a:off x="8817077" y="1382398"/>
            <a:ext cx="207818" cy="24938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A89A989A-D483-479E-8F37-FE8220115BEB}"/>
              </a:ext>
            </a:extLst>
          </p:cNvPr>
          <p:cNvSpPr/>
          <p:nvPr/>
        </p:nvSpPr>
        <p:spPr>
          <a:xfrm>
            <a:off x="7219478" y="1548654"/>
            <a:ext cx="207818" cy="24938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9F66E08C-8B26-4411-B056-AFBE5F01458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2151" b="89760"/>
          <a:stretch/>
        </p:blipFill>
        <p:spPr>
          <a:xfrm>
            <a:off x="504000" y="1376283"/>
            <a:ext cx="1521597" cy="32510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B35276C-F7BE-46D8-B397-60576E64FE8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7354" b="90876"/>
          <a:stretch/>
        </p:blipFill>
        <p:spPr>
          <a:xfrm>
            <a:off x="381616" y="1152608"/>
            <a:ext cx="4536914" cy="33112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729BFAE-BC10-4E27-B0A8-7F0589AFD85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64" t="8359" r="28704" b="-436"/>
          <a:stretch/>
        </p:blipFill>
        <p:spPr>
          <a:xfrm>
            <a:off x="708522" y="1798036"/>
            <a:ext cx="3964374" cy="3041756"/>
          </a:xfrm>
          <a:prstGeom prst="rect">
            <a:avLst/>
          </a:prstGeom>
        </p:spPr>
      </p:pic>
      <p:sp>
        <p:nvSpPr>
          <p:cNvPr id="26" name="Oval 25">
            <a:extLst>
              <a:ext uri="{FF2B5EF4-FFF2-40B4-BE49-F238E27FC236}">
                <a16:creationId xmlns:a16="http://schemas.microsoft.com/office/drawing/2014/main" id="{4A65C88A-02AA-48B1-870F-8C950354154C}"/>
              </a:ext>
            </a:extLst>
          </p:cNvPr>
          <p:cNvSpPr/>
          <p:nvPr/>
        </p:nvSpPr>
        <p:spPr>
          <a:xfrm>
            <a:off x="3726874" y="1188720"/>
            <a:ext cx="512617" cy="29501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A2DEDC1-52C7-452D-9986-423D4EEB5644}"/>
              </a:ext>
            </a:extLst>
          </p:cNvPr>
          <p:cNvSpPr/>
          <p:nvPr/>
        </p:nvSpPr>
        <p:spPr>
          <a:xfrm>
            <a:off x="1733130" y="1396271"/>
            <a:ext cx="207818" cy="24938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005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1" grpId="0" animBg="1"/>
      <p:bldP spid="26" grpId="0" animBg="1"/>
      <p:bldP spid="2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27896C1-78EA-44E1-A59E-C89100A31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000" b="1" strike="noStrike" spc="-1" dirty="0">
                <a:latin typeface="Arial"/>
              </a:rPr>
              <a:t>Research Methodology : Model Optimization</a:t>
            </a:r>
            <a:endParaRPr lang="en-US" sz="3000" dirty="0"/>
          </a:p>
        </p:txBody>
      </p:sp>
      <p:sp>
        <p:nvSpPr>
          <p:cNvPr id="7" name="CustomShape 1">
            <a:extLst>
              <a:ext uri="{FF2B5EF4-FFF2-40B4-BE49-F238E27FC236}">
                <a16:creationId xmlns:a16="http://schemas.microsoft.com/office/drawing/2014/main" id="{B5D83C9C-040F-4182-8A8C-93FFAE0EBEEF}"/>
              </a:ext>
            </a:extLst>
          </p:cNvPr>
          <p:cNvSpPr/>
          <p:nvPr/>
        </p:nvSpPr>
        <p:spPr>
          <a:xfrm>
            <a:off x="2160" y="5486400"/>
            <a:ext cx="9235440" cy="182880"/>
          </a:xfrm>
          <a:prstGeom prst="rect">
            <a:avLst/>
          </a:prstGeom>
          <a:solidFill>
            <a:srgbClr val="A3238E"/>
          </a:solidFill>
          <a:ln>
            <a:solidFill>
              <a:srgbClr val="A3238E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" name="CustomShape 2">
            <a:extLst>
              <a:ext uri="{FF2B5EF4-FFF2-40B4-BE49-F238E27FC236}">
                <a16:creationId xmlns:a16="http://schemas.microsoft.com/office/drawing/2014/main" id="{267BF02F-99F6-4074-9B52-93B9B2B00112}"/>
              </a:ext>
            </a:extLst>
          </p:cNvPr>
          <p:cNvSpPr/>
          <p:nvPr/>
        </p:nvSpPr>
        <p:spPr>
          <a:xfrm>
            <a:off x="9238680" y="5486400"/>
            <a:ext cx="841320" cy="182880"/>
          </a:xfrm>
          <a:prstGeom prst="rect">
            <a:avLst/>
          </a:prstGeom>
          <a:solidFill>
            <a:srgbClr val="FAA61A"/>
          </a:solidFill>
          <a:ln>
            <a:solidFill>
              <a:srgbClr val="FAA61A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" name="CustomShape 5">
            <a:extLst>
              <a:ext uri="{FF2B5EF4-FFF2-40B4-BE49-F238E27FC236}">
                <a16:creationId xmlns:a16="http://schemas.microsoft.com/office/drawing/2014/main" id="{C76E692B-575E-48A8-9ADD-C031D54097AF}"/>
              </a:ext>
            </a:extLst>
          </p:cNvPr>
          <p:cNvSpPr/>
          <p:nvPr/>
        </p:nvSpPr>
        <p:spPr>
          <a:xfrm>
            <a:off x="9052560" y="-969480"/>
            <a:ext cx="2007000" cy="2158200"/>
          </a:xfrm>
          <a:prstGeom prst="ellipse">
            <a:avLst/>
          </a:prstGeom>
          <a:solidFill>
            <a:srgbClr val="FFFBCC"/>
          </a:solidFill>
          <a:ln>
            <a:solidFill>
              <a:srgbClr val="FFF9AE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5977100-DFBD-4F2D-B5BD-AA97DE4E92BD}"/>
              </a:ext>
            </a:extLst>
          </p:cNvPr>
          <p:cNvPicPr/>
          <p:nvPr/>
        </p:nvPicPr>
        <p:blipFill>
          <a:blip r:embed="rId2"/>
          <a:srcRect r="83114"/>
          <a:stretch/>
        </p:blipFill>
        <p:spPr>
          <a:xfrm>
            <a:off x="9389880" y="183600"/>
            <a:ext cx="618120" cy="648720"/>
          </a:xfrm>
          <a:prstGeom prst="rect">
            <a:avLst/>
          </a:prstGeom>
          <a:ln>
            <a:noFill/>
          </a:ln>
        </p:spPr>
      </p:pic>
      <p:sp>
        <p:nvSpPr>
          <p:cNvPr id="16" name="Rectangle 2">
            <a:extLst>
              <a:ext uri="{FF2B5EF4-FFF2-40B4-BE49-F238E27FC236}">
                <a16:creationId xmlns:a16="http://schemas.microsoft.com/office/drawing/2014/main" id="{15CE343D-6743-4311-AA25-A19592DFD4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61052" y="4672204"/>
            <a:ext cx="6210164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NZ" sz="1600" kern="100" dirty="0">
                <a:effectLst/>
                <a:ea typeface="Noto Serif CJK SC"/>
                <a:cs typeface="Lohit Devanagari"/>
              </a:rPr>
              <a:t>Figure 9 </a:t>
            </a: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NZ" sz="1600" dirty="0">
                <a:effectLst/>
                <a:latin typeface="+mj-lt"/>
                <a:ea typeface="Noto Serif CJK SC"/>
                <a:cs typeface="Lohit Devanagari"/>
              </a:rPr>
              <a:t>Comparison of RMSE before and after model optimisation</a:t>
            </a:r>
            <a:endParaRPr lang="en-US" sz="1600" kern="100" dirty="0">
              <a:effectLst/>
              <a:latin typeface="+mj-lt"/>
              <a:ea typeface="Noto Serif CJK SC"/>
              <a:cs typeface="Lohit Devanagari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73754FB-5056-4FB4-AE28-A9127EFE76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4582" y="1357738"/>
            <a:ext cx="6216634" cy="316764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025A495-3C97-4E44-A1BD-F6F393CC9A7F}"/>
              </a:ext>
            </a:extLst>
          </p:cNvPr>
          <p:cNvSpPr txBox="1"/>
          <p:nvPr/>
        </p:nvSpPr>
        <p:spPr>
          <a:xfrm>
            <a:off x="124689" y="1341440"/>
            <a:ext cx="362989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NZ" dirty="0">
                <a:effectLst/>
                <a:latin typeface="+mj-lt"/>
                <a:ea typeface="Noto Serif CJK SC"/>
                <a:cs typeface="Lohit Devanagari"/>
              </a:rPr>
              <a:t>All </a:t>
            </a:r>
            <a:r>
              <a:rPr lang="en-NZ" b="1" dirty="0">
                <a:solidFill>
                  <a:srgbClr val="002060"/>
                </a:solidFill>
                <a:effectLst/>
                <a:latin typeface="+mj-lt"/>
                <a:ea typeface="Noto Serif CJK SC"/>
                <a:cs typeface="Lohit Devanagari"/>
              </a:rPr>
              <a:t>Machine Learning models</a:t>
            </a:r>
            <a:r>
              <a:rPr lang="en-NZ" dirty="0">
                <a:effectLst/>
                <a:latin typeface="+mj-lt"/>
                <a:ea typeface="Noto Serif CJK SC"/>
                <a:cs typeface="Lohit Devanagari"/>
              </a:rPr>
              <a:t>’ </a:t>
            </a:r>
            <a:r>
              <a:rPr lang="en-NZ" b="1" dirty="0">
                <a:solidFill>
                  <a:srgbClr val="FF0000"/>
                </a:solidFill>
                <a:effectLst/>
                <a:latin typeface="+mj-lt"/>
                <a:ea typeface="Noto Serif CJK SC"/>
                <a:cs typeface="Lohit Devanagari"/>
              </a:rPr>
              <a:t>RMSE</a:t>
            </a:r>
            <a:r>
              <a:rPr lang="en-NZ" dirty="0">
                <a:effectLst/>
                <a:latin typeface="+mj-lt"/>
                <a:ea typeface="Noto Serif CJK SC"/>
                <a:cs typeface="Lohit Devanagari"/>
              </a:rPr>
              <a:t> are</a:t>
            </a:r>
            <a:r>
              <a:rPr lang="en-NZ" b="1" dirty="0">
                <a:solidFill>
                  <a:srgbClr val="002060"/>
                </a:solidFill>
                <a:effectLst/>
                <a:latin typeface="+mj-lt"/>
                <a:ea typeface="Noto Serif CJK SC"/>
                <a:cs typeface="Lohit Devanagari"/>
              </a:rPr>
              <a:t> </a:t>
            </a:r>
            <a:r>
              <a:rPr lang="en-NZ" b="1" dirty="0">
                <a:solidFill>
                  <a:srgbClr val="FF0000"/>
                </a:solidFill>
                <a:effectLst/>
                <a:latin typeface="+mj-lt"/>
                <a:ea typeface="Noto Serif CJK SC"/>
                <a:cs typeface="Lohit Devanagari"/>
              </a:rPr>
              <a:t>reduced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NZ" dirty="0">
              <a:effectLst/>
              <a:latin typeface="+mj-lt"/>
              <a:ea typeface="Noto Serif CJK SC"/>
              <a:cs typeface="Lohit Devanaga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Z" b="1" dirty="0">
                <a:solidFill>
                  <a:schemeClr val="accent6">
                    <a:lumMod val="75000"/>
                  </a:schemeClr>
                </a:solidFill>
                <a:effectLst/>
                <a:latin typeface="+mj-lt"/>
                <a:ea typeface="Noto Serif CJK SC"/>
                <a:cs typeface="Lohit Devanagari"/>
              </a:rPr>
              <a:t>Sliding window </a:t>
            </a:r>
            <a:r>
              <a:rPr lang="en-NZ" dirty="0">
                <a:effectLst/>
                <a:latin typeface="+mj-lt"/>
                <a:ea typeface="Noto Serif CJK SC"/>
                <a:cs typeface="Lohit Devanagari"/>
              </a:rPr>
              <a:t>produced </a:t>
            </a:r>
            <a:r>
              <a:rPr lang="en-NZ" b="1" dirty="0">
                <a:solidFill>
                  <a:srgbClr val="FF0000"/>
                </a:solidFill>
                <a:effectLst/>
                <a:latin typeface="+mj-lt"/>
                <a:ea typeface="Noto Serif CJK SC"/>
                <a:cs typeface="Lohit Devanagari"/>
              </a:rPr>
              <a:t>lowest RMSE </a:t>
            </a:r>
            <a:r>
              <a:rPr lang="en-NZ" dirty="0">
                <a:effectLst/>
                <a:latin typeface="+mj-lt"/>
                <a:ea typeface="Noto Serif CJK SC"/>
                <a:cs typeface="Lohit Devanagari"/>
              </a:rPr>
              <a:t>for all machine learning algorithms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NZ" dirty="0">
              <a:latin typeface="+mj-lt"/>
              <a:ea typeface="Noto Serif CJK SC"/>
              <a:cs typeface="Lohit Devanaga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808000"/>
                </a:solidFill>
                <a:latin typeface="+mj-lt"/>
              </a:rPr>
              <a:t>Non-random split </a:t>
            </a:r>
            <a:r>
              <a:rPr lang="en-US" dirty="0">
                <a:latin typeface="+mj-lt"/>
              </a:rPr>
              <a:t>produced the </a:t>
            </a:r>
            <a:r>
              <a:rPr lang="en-US" b="1" dirty="0">
                <a:solidFill>
                  <a:srgbClr val="FF0000"/>
                </a:solidFill>
                <a:latin typeface="+mj-lt"/>
              </a:rPr>
              <a:t>highest RMSE</a:t>
            </a:r>
          </a:p>
          <a:p>
            <a:endParaRPr lang="en-NZ" dirty="0">
              <a:latin typeface="+mj-lt"/>
              <a:ea typeface="Noto Serif CJK SC"/>
              <a:cs typeface="Lohit Devanaga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8000"/>
                </a:solidFill>
                <a:latin typeface="+mj-lt"/>
              </a:rPr>
              <a:t>Random Forest </a:t>
            </a:r>
            <a:r>
              <a:rPr lang="en-US" dirty="0">
                <a:latin typeface="+mj-lt"/>
              </a:rPr>
              <a:t>with sliding window produced </a:t>
            </a:r>
            <a:r>
              <a:rPr lang="en-US" b="1" dirty="0">
                <a:solidFill>
                  <a:srgbClr val="FF0000"/>
                </a:solidFill>
                <a:latin typeface="+mj-lt"/>
              </a:rPr>
              <a:t>least RMSE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EF8FC6A-9E94-4B1D-B824-48E792C3EDFC}"/>
              </a:ext>
            </a:extLst>
          </p:cNvPr>
          <p:cNvSpPr/>
          <p:nvPr/>
        </p:nvSpPr>
        <p:spPr>
          <a:xfrm>
            <a:off x="3754582" y="1343890"/>
            <a:ext cx="6210164" cy="3286293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824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27896C1-78EA-44E1-A59E-C89100A31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000" b="1" strike="noStrike" spc="-1" dirty="0">
                <a:latin typeface="Arial"/>
              </a:rPr>
              <a:t>Results and Discussions: Model Evaluation</a:t>
            </a:r>
            <a:endParaRPr lang="en-US" sz="3000" dirty="0"/>
          </a:p>
        </p:txBody>
      </p:sp>
      <p:sp>
        <p:nvSpPr>
          <p:cNvPr id="7" name="CustomShape 1">
            <a:extLst>
              <a:ext uri="{FF2B5EF4-FFF2-40B4-BE49-F238E27FC236}">
                <a16:creationId xmlns:a16="http://schemas.microsoft.com/office/drawing/2014/main" id="{B5D83C9C-040F-4182-8A8C-93FFAE0EBEEF}"/>
              </a:ext>
            </a:extLst>
          </p:cNvPr>
          <p:cNvSpPr/>
          <p:nvPr/>
        </p:nvSpPr>
        <p:spPr>
          <a:xfrm>
            <a:off x="2160" y="5486400"/>
            <a:ext cx="9235440" cy="182880"/>
          </a:xfrm>
          <a:prstGeom prst="rect">
            <a:avLst/>
          </a:prstGeom>
          <a:solidFill>
            <a:srgbClr val="A3238E"/>
          </a:solidFill>
          <a:ln>
            <a:solidFill>
              <a:srgbClr val="A3238E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" name="CustomShape 2">
            <a:extLst>
              <a:ext uri="{FF2B5EF4-FFF2-40B4-BE49-F238E27FC236}">
                <a16:creationId xmlns:a16="http://schemas.microsoft.com/office/drawing/2014/main" id="{267BF02F-99F6-4074-9B52-93B9B2B00112}"/>
              </a:ext>
            </a:extLst>
          </p:cNvPr>
          <p:cNvSpPr/>
          <p:nvPr/>
        </p:nvSpPr>
        <p:spPr>
          <a:xfrm>
            <a:off x="9238680" y="5486400"/>
            <a:ext cx="841320" cy="182880"/>
          </a:xfrm>
          <a:prstGeom prst="rect">
            <a:avLst/>
          </a:prstGeom>
          <a:solidFill>
            <a:srgbClr val="FAA61A"/>
          </a:solidFill>
          <a:ln>
            <a:solidFill>
              <a:srgbClr val="FAA61A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" name="CustomShape 5">
            <a:extLst>
              <a:ext uri="{FF2B5EF4-FFF2-40B4-BE49-F238E27FC236}">
                <a16:creationId xmlns:a16="http://schemas.microsoft.com/office/drawing/2014/main" id="{C76E692B-575E-48A8-9ADD-C031D54097AF}"/>
              </a:ext>
            </a:extLst>
          </p:cNvPr>
          <p:cNvSpPr/>
          <p:nvPr/>
        </p:nvSpPr>
        <p:spPr>
          <a:xfrm>
            <a:off x="9052560" y="-969480"/>
            <a:ext cx="2007000" cy="2158200"/>
          </a:xfrm>
          <a:prstGeom prst="ellipse">
            <a:avLst/>
          </a:prstGeom>
          <a:solidFill>
            <a:srgbClr val="FFFBCC"/>
          </a:solidFill>
          <a:ln>
            <a:solidFill>
              <a:srgbClr val="FFF9AE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5977100-DFBD-4F2D-B5BD-AA97DE4E92BD}"/>
              </a:ext>
            </a:extLst>
          </p:cNvPr>
          <p:cNvPicPr/>
          <p:nvPr/>
        </p:nvPicPr>
        <p:blipFill>
          <a:blip r:embed="rId2"/>
          <a:srcRect r="83114"/>
          <a:stretch/>
        </p:blipFill>
        <p:spPr>
          <a:xfrm>
            <a:off x="9389880" y="183600"/>
            <a:ext cx="618120" cy="648720"/>
          </a:xfrm>
          <a:prstGeom prst="rect">
            <a:avLst/>
          </a:prstGeom>
          <a:ln>
            <a:noFill/>
          </a:ln>
        </p:spPr>
      </p:pic>
      <p:sp>
        <p:nvSpPr>
          <p:cNvPr id="16" name="Rectangle 2">
            <a:extLst>
              <a:ext uri="{FF2B5EF4-FFF2-40B4-BE49-F238E27FC236}">
                <a16:creationId xmlns:a16="http://schemas.microsoft.com/office/drawing/2014/main" id="{15CE343D-6743-4311-AA25-A19592DFD4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42508" y="4641211"/>
            <a:ext cx="5686497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NZ" sz="1600" kern="100" dirty="0">
                <a:effectLst/>
                <a:ea typeface="Noto Serif CJK SC"/>
                <a:cs typeface="Lohit Devanagari"/>
              </a:rPr>
              <a:t>Figure </a:t>
            </a:r>
            <a:r>
              <a:rPr lang="en-NZ" sz="1600" kern="100" dirty="0">
                <a:ea typeface="Noto Serif CJK SC"/>
                <a:cs typeface="Lohit Devanagari"/>
              </a:rPr>
              <a:t>10 </a:t>
            </a:r>
            <a:r>
              <a:rPr lang="en-US" sz="1600" dirty="0"/>
              <a:t>Comparison of RMSE between</a:t>
            </a: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600" dirty="0"/>
              <a:t> machine learning algorithm with statistical techniques</a:t>
            </a:r>
            <a:endParaRPr lang="en-US" sz="1600" kern="100" dirty="0">
              <a:effectLst/>
              <a:latin typeface="+mj-lt"/>
              <a:ea typeface="Noto Serif CJK SC"/>
              <a:cs typeface="Lohit Devanaga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25A495-3C97-4E44-A1BD-F6F393CC9A7F}"/>
              </a:ext>
            </a:extLst>
          </p:cNvPr>
          <p:cNvSpPr txBox="1"/>
          <p:nvPr/>
        </p:nvSpPr>
        <p:spPr>
          <a:xfrm>
            <a:off x="251619" y="1173273"/>
            <a:ext cx="400172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MIDAS</a:t>
            </a:r>
            <a:r>
              <a:rPr lang="en-US" dirty="0"/>
              <a:t> produced the </a:t>
            </a:r>
            <a:r>
              <a:rPr lang="en-US" b="1" dirty="0">
                <a:solidFill>
                  <a:srgbClr val="FF0000"/>
                </a:solidFill>
              </a:rPr>
              <a:t>least </a:t>
            </a:r>
            <a:br>
              <a:rPr lang="en-US" b="1" dirty="0">
                <a:solidFill>
                  <a:srgbClr val="FF0000"/>
                </a:solidFill>
              </a:rPr>
            </a:br>
            <a:r>
              <a:rPr lang="en-US" b="1" dirty="0">
                <a:solidFill>
                  <a:srgbClr val="FF0000"/>
                </a:solidFill>
              </a:rPr>
              <a:t>RMSE</a:t>
            </a:r>
            <a:r>
              <a:rPr lang="en-US" dirty="0"/>
              <a:t> compared to others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NZ" dirty="0">
              <a:effectLst/>
              <a:latin typeface="+mj-lt"/>
              <a:ea typeface="Noto Serif CJK SC"/>
              <a:cs typeface="Lohit Devanaga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shows that </a:t>
            </a: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MIDAS</a:t>
            </a:r>
            <a:r>
              <a:rPr lang="en-US" dirty="0"/>
              <a:t> is the </a:t>
            </a:r>
            <a:r>
              <a:rPr lang="en-US" b="1" dirty="0">
                <a:solidFill>
                  <a:srgbClr val="002060"/>
                </a:solidFill>
              </a:rPr>
              <a:t>most reliable model </a:t>
            </a:r>
            <a:r>
              <a:rPr lang="en-US" dirty="0"/>
              <a:t>for </a:t>
            </a:r>
            <a:r>
              <a:rPr lang="en-US" b="1" dirty="0"/>
              <a:t>predicting</a:t>
            </a:r>
            <a:r>
              <a:rPr lang="en-US" dirty="0"/>
              <a:t> time series of </a:t>
            </a:r>
            <a:r>
              <a:rPr lang="en-US" b="1" dirty="0"/>
              <a:t>RPC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NZ" dirty="0">
              <a:latin typeface="+mj-lt"/>
              <a:ea typeface="Noto Serif CJK SC"/>
              <a:cs typeface="Lohit Devanaga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b="1" dirty="0"/>
              <a:t>third-best model </a:t>
            </a:r>
            <a:r>
              <a:rPr lang="en-US" dirty="0"/>
              <a:t>is </a:t>
            </a:r>
            <a:r>
              <a:rPr lang="en-US" b="1" dirty="0">
                <a:solidFill>
                  <a:srgbClr val="008000"/>
                </a:solidFill>
              </a:rPr>
              <a:t>Random Forest</a:t>
            </a:r>
            <a:r>
              <a:rPr lang="en-US" dirty="0"/>
              <a:t> with sliding window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NZ" dirty="0">
              <a:latin typeface="+mj-lt"/>
              <a:ea typeface="Noto Serif CJK SC"/>
              <a:cs typeface="Lohit Devanaga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optimized </a:t>
            </a:r>
            <a:r>
              <a:rPr lang="en-US" b="1" dirty="0">
                <a:solidFill>
                  <a:srgbClr val="008000"/>
                </a:solidFill>
              </a:rPr>
              <a:t>Random Forest </a:t>
            </a:r>
            <a:r>
              <a:rPr lang="en-US" dirty="0"/>
              <a:t>model is </a:t>
            </a:r>
            <a:r>
              <a:rPr lang="en-US" b="1" dirty="0">
                <a:solidFill>
                  <a:srgbClr val="FF0000"/>
                </a:solidFill>
              </a:rPr>
              <a:t>not yet at par </a:t>
            </a:r>
            <a:r>
              <a:rPr lang="en-US" dirty="0"/>
              <a:t>with the current </a:t>
            </a:r>
            <a:r>
              <a:rPr lang="en-US" b="1" dirty="0"/>
              <a:t>statistical techniques</a:t>
            </a:r>
            <a:endParaRPr lang="en-US" b="1" dirty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92BC1E-2B0E-4E16-BFD9-41762759F8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2508" y="1228693"/>
            <a:ext cx="5695310" cy="3340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9290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27896C1-78EA-44E1-A59E-C89100A31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000" b="1" strike="noStrike" spc="-1" dirty="0">
                <a:latin typeface="Arial"/>
              </a:rPr>
              <a:t>Results and Discussions: Data Prediction</a:t>
            </a:r>
            <a:endParaRPr lang="en-US" sz="3000" dirty="0"/>
          </a:p>
        </p:txBody>
      </p:sp>
      <p:sp>
        <p:nvSpPr>
          <p:cNvPr id="7" name="CustomShape 1">
            <a:extLst>
              <a:ext uri="{FF2B5EF4-FFF2-40B4-BE49-F238E27FC236}">
                <a16:creationId xmlns:a16="http://schemas.microsoft.com/office/drawing/2014/main" id="{B5D83C9C-040F-4182-8A8C-93FFAE0EBEEF}"/>
              </a:ext>
            </a:extLst>
          </p:cNvPr>
          <p:cNvSpPr/>
          <p:nvPr/>
        </p:nvSpPr>
        <p:spPr>
          <a:xfrm>
            <a:off x="2160" y="5486400"/>
            <a:ext cx="9235440" cy="182880"/>
          </a:xfrm>
          <a:prstGeom prst="rect">
            <a:avLst/>
          </a:prstGeom>
          <a:solidFill>
            <a:srgbClr val="A3238E"/>
          </a:solidFill>
          <a:ln>
            <a:solidFill>
              <a:srgbClr val="A3238E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" name="CustomShape 2">
            <a:extLst>
              <a:ext uri="{FF2B5EF4-FFF2-40B4-BE49-F238E27FC236}">
                <a16:creationId xmlns:a16="http://schemas.microsoft.com/office/drawing/2014/main" id="{267BF02F-99F6-4074-9B52-93B9B2B00112}"/>
              </a:ext>
            </a:extLst>
          </p:cNvPr>
          <p:cNvSpPr/>
          <p:nvPr/>
        </p:nvSpPr>
        <p:spPr>
          <a:xfrm>
            <a:off x="9238680" y="5486400"/>
            <a:ext cx="841320" cy="182880"/>
          </a:xfrm>
          <a:prstGeom prst="rect">
            <a:avLst/>
          </a:prstGeom>
          <a:solidFill>
            <a:srgbClr val="FAA61A"/>
          </a:solidFill>
          <a:ln>
            <a:solidFill>
              <a:srgbClr val="FAA61A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" name="CustomShape 5">
            <a:extLst>
              <a:ext uri="{FF2B5EF4-FFF2-40B4-BE49-F238E27FC236}">
                <a16:creationId xmlns:a16="http://schemas.microsoft.com/office/drawing/2014/main" id="{C76E692B-575E-48A8-9ADD-C031D54097AF}"/>
              </a:ext>
            </a:extLst>
          </p:cNvPr>
          <p:cNvSpPr/>
          <p:nvPr/>
        </p:nvSpPr>
        <p:spPr>
          <a:xfrm>
            <a:off x="9052560" y="-969480"/>
            <a:ext cx="2007000" cy="2158200"/>
          </a:xfrm>
          <a:prstGeom prst="ellipse">
            <a:avLst/>
          </a:prstGeom>
          <a:solidFill>
            <a:srgbClr val="FFFBCC"/>
          </a:solidFill>
          <a:ln>
            <a:solidFill>
              <a:srgbClr val="FFF9AE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5977100-DFBD-4F2D-B5BD-AA97DE4E92BD}"/>
              </a:ext>
            </a:extLst>
          </p:cNvPr>
          <p:cNvPicPr/>
          <p:nvPr/>
        </p:nvPicPr>
        <p:blipFill>
          <a:blip r:embed="rId2"/>
          <a:srcRect r="83114"/>
          <a:stretch/>
        </p:blipFill>
        <p:spPr>
          <a:xfrm>
            <a:off x="9389880" y="183600"/>
            <a:ext cx="618120" cy="648720"/>
          </a:xfrm>
          <a:prstGeom prst="rect">
            <a:avLst/>
          </a:prstGeom>
          <a:ln>
            <a:noFill/>
          </a:ln>
        </p:spPr>
      </p:pic>
      <p:sp>
        <p:nvSpPr>
          <p:cNvPr id="16" name="Rectangle 2">
            <a:extLst>
              <a:ext uri="{FF2B5EF4-FFF2-40B4-BE49-F238E27FC236}">
                <a16:creationId xmlns:a16="http://schemas.microsoft.com/office/drawing/2014/main" id="{15CE343D-6743-4311-AA25-A19592DFD4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42508" y="4682776"/>
            <a:ext cx="5686497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NZ" sz="1600" kern="100" dirty="0">
                <a:effectLst/>
                <a:ea typeface="Noto Serif CJK SC"/>
                <a:cs typeface="Lohit Devanagari"/>
              </a:rPr>
              <a:t>Figure </a:t>
            </a:r>
            <a:r>
              <a:rPr lang="en-NZ" sz="1600" kern="100" dirty="0">
                <a:ea typeface="Noto Serif CJK SC"/>
                <a:cs typeface="Lohit Devanagari"/>
              </a:rPr>
              <a:t>10 </a:t>
            </a:r>
            <a:r>
              <a:rPr lang="en-US" sz="1600" dirty="0"/>
              <a:t>Comparison of RMSE between</a:t>
            </a: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600" dirty="0"/>
              <a:t> machine learning algorithm with statistical techniques</a:t>
            </a:r>
            <a:endParaRPr lang="en-US" sz="1600" kern="100" dirty="0">
              <a:effectLst/>
              <a:latin typeface="+mj-lt"/>
              <a:ea typeface="Noto Serif CJK SC"/>
              <a:cs typeface="Lohit Devanaga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25A495-3C97-4E44-A1BD-F6F393CC9A7F}"/>
              </a:ext>
            </a:extLst>
          </p:cNvPr>
          <p:cNvSpPr txBox="1"/>
          <p:nvPr/>
        </p:nvSpPr>
        <p:spPr>
          <a:xfrm>
            <a:off x="251619" y="1173273"/>
            <a:ext cx="4001726" cy="40703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NZ" sz="1800" b="1" dirty="0">
                <a:solidFill>
                  <a:srgbClr val="008000"/>
                </a:solidFill>
                <a:effectLst/>
                <a:latin typeface="+mj-lt"/>
                <a:ea typeface="Noto Serif CJK SC"/>
                <a:cs typeface="Lohit Devanagari"/>
              </a:rPr>
              <a:t>RF</a:t>
            </a:r>
            <a:r>
              <a:rPr lang="en-NZ" sz="1800" dirty="0">
                <a:effectLst/>
                <a:latin typeface="+mj-lt"/>
                <a:ea typeface="Noto Serif CJK SC"/>
                <a:cs typeface="Lohit Devanagari"/>
              </a:rPr>
              <a:t> shows a </a:t>
            </a:r>
            <a:r>
              <a:rPr lang="en-NZ" sz="1800" b="1" dirty="0">
                <a:solidFill>
                  <a:srgbClr val="002060"/>
                </a:solidFill>
                <a:effectLst/>
                <a:latin typeface="+mj-lt"/>
                <a:ea typeface="Noto Serif CJK SC"/>
                <a:cs typeface="Lohit Devanagari"/>
              </a:rPr>
              <a:t>good prediction </a:t>
            </a:r>
            <a:r>
              <a:rPr lang="en-NZ" sz="1800" dirty="0">
                <a:effectLst/>
                <a:latin typeface="+mj-lt"/>
                <a:ea typeface="Noto Serif CJK SC"/>
                <a:cs typeface="Lohit Devanagari"/>
              </a:rPr>
              <a:t>results throughout the time series </a:t>
            </a:r>
            <a:r>
              <a:rPr lang="en-NZ" sz="1800" b="1" dirty="0">
                <a:effectLst/>
                <a:latin typeface="+mj-lt"/>
                <a:ea typeface="Noto Serif CJK SC"/>
                <a:cs typeface="Lohit Devanagari"/>
              </a:rPr>
              <a:t>except</a:t>
            </a:r>
            <a:r>
              <a:rPr lang="en-NZ" sz="1800" dirty="0">
                <a:effectLst/>
                <a:latin typeface="+mj-lt"/>
                <a:ea typeface="Noto Serif CJK SC"/>
                <a:cs typeface="Lohit Devanagari"/>
              </a:rPr>
              <a:t> for the </a:t>
            </a:r>
            <a:r>
              <a:rPr lang="en-NZ" sz="1800" b="1" dirty="0">
                <a:effectLst/>
                <a:latin typeface="+mj-lt"/>
                <a:ea typeface="Noto Serif CJK SC"/>
                <a:cs typeface="Lohit Devanagari"/>
              </a:rPr>
              <a:t>Q4 of each year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NZ" sz="1400" dirty="0">
              <a:effectLst/>
              <a:latin typeface="+mj-lt"/>
              <a:ea typeface="Noto Serif CJK SC"/>
              <a:cs typeface="Lohit Devanaga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Z" sz="1800" dirty="0">
                <a:effectLst/>
                <a:latin typeface="+mj-lt"/>
                <a:ea typeface="Noto Serif CJK SC"/>
                <a:cs typeface="Lohit Devanagari"/>
              </a:rPr>
              <a:t>This shows its </a:t>
            </a:r>
            <a:r>
              <a:rPr lang="en-NZ" sz="1800" b="1" dirty="0">
                <a:solidFill>
                  <a:srgbClr val="FF0000"/>
                </a:solidFill>
                <a:effectLst/>
                <a:latin typeface="+mj-lt"/>
                <a:ea typeface="Noto Serif CJK SC"/>
                <a:cs typeface="Lohit Devanagari"/>
              </a:rPr>
              <a:t>potential</a:t>
            </a:r>
            <a:r>
              <a:rPr lang="en-NZ" sz="1800" dirty="0">
                <a:effectLst/>
                <a:latin typeface="+mj-lt"/>
                <a:ea typeface="Noto Serif CJK SC"/>
                <a:cs typeface="Lohit Devanagari"/>
              </a:rPr>
              <a:t> to </a:t>
            </a:r>
            <a:r>
              <a:rPr lang="en-NZ" sz="1800" b="1" dirty="0">
                <a:solidFill>
                  <a:srgbClr val="FF0000"/>
                </a:solidFill>
                <a:effectLst/>
                <a:latin typeface="+mj-lt"/>
                <a:ea typeface="Noto Serif CJK SC"/>
                <a:cs typeface="Lohit Devanagari"/>
              </a:rPr>
              <a:t>surpass</a:t>
            </a:r>
            <a:r>
              <a:rPr lang="en-NZ" sz="1800" dirty="0">
                <a:effectLst/>
                <a:latin typeface="+mj-lt"/>
                <a:ea typeface="Noto Serif CJK SC"/>
                <a:cs typeface="Lohit Devanagari"/>
              </a:rPr>
              <a:t> </a:t>
            </a:r>
            <a:r>
              <a:rPr lang="en-NZ" sz="1800" b="1" dirty="0">
                <a:solidFill>
                  <a:srgbClr val="002060"/>
                </a:solidFill>
                <a:effectLst/>
                <a:latin typeface="+mj-lt"/>
                <a:ea typeface="Noto Serif CJK SC"/>
                <a:cs typeface="Lohit Devanagari"/>
              </a:rPr>
              <a:t>statistical techniques</a:t>
            </a:r>
            <a:r>
              <a:rPr lang="en-NZ" sz="1800" b="1" dirty="0">
                <a:effectLst/>
                <a:latin typeface="+mj-lt"/>
                <a:ea typeface="Noto Serif CJK SC"/>
                <a:cs typeface="Lohit Devanagari"/>
              </a:rPr>
              <a:t> </a:t>
            </a:r>
            <a:r>
              <a:rPr lang="en-NZ" sz="1800" dirty="0">
                <a:effectLst/>
                <a:latin typeface="+mj-lt"/>
                <a:ea typeface="Noto Serif CJK SC"/>
                <a:cs typeface="Lohit Devanagari"/>
              </a:rPr>
              <a:t>if it is further optimised.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NZ" sz="1400" dirty="0">
              <a:latin typeface="+mj-lt"/>
              <a:ea typeface="Noto Serif CJK SC"/>
              <a:cs typeface="Lohit Devanaga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Z" sz="1800" b="1" dirty="0">
                <a:solidFill>
                  <a:srgbClr val="008000"/>
                </a:solidFill>
                <a:effectLst/>
                <a:latin typeface="+mj-lt"/>
                <a:ea typeface="Noto Serif CJK SC"/>
                <a:cs typeface="Lohit Devanagari"/>
              </a:rPr>
              <a:t>RF</a:t>
            </a:r>
            <a:r>
              <a:rPr lang="en-NZ" sz="1800" dirty="0">
                <a:effectLst/>
                <a:latin typeface="+mj-lt"/>
                <a:ea typeface="Noto Serif CJK SC"/>
                <a:cs typeface="Lohit Devanagari"/>
              </a:rPr>
              <a:t> predicted the future value for RPC in the second quarter of 2020 is RM 217055 million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NZ" sz="1400" dirty="0">
              <a:latin typeface="+mj-lt"/>
              <a:ea typeface="Noto Serif CJK SC"/>
              <a:cs typeface="Lohit Devanaga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Z" sz="1800" dirty="0">
                <a:effectLst/>
                <a:latin typeface="+mj-lt"/>
                <a:ea typeface="Noto Serif CJK SC"/>
                <a:cs typeface="Lohit Devanagari"/>
              </a:rPr>
              <a:t>The </a:t>
            </a:r>
            <a:r>
              <a:rPr lang="en-NZ" sz="1800" b="1" dirty="0">
                <a:effectLst/>
                <a:latin typeface="+mj-lt"/>
                <a:ea typeface="Noto Serif CJK SC"/>
                <a:cs typeface="Lohit Devanagari"/>
              </a:rPr>
              <a:t>predicted value </a:t>
            </a:r>
            <a:r>
              <a:rPr lang="en-NZ" sz="1800" dirty="0">
                <a:effectLst/>
                <a:latin typeface="+mj-lt"/>
                <a:ea typeface="Noto Serif CJK SC"/>
                <a:cs typeface="Lohit Devanagari"/>
              </a:rPr>
              <a:t>is </a:t>
            </a:r>
            <a:r>
              <a:rPr lang="en-NZ" sz="1800" b="1" dirty="0">
                <a:solidFill>
                  <a:srgbClr val="FF0000"/>
                </a:solidFill>
                <a:effectLst/>
                <a:latin typeface="+mj-lt"/>
                <a:ea typeface="Noto Serif CJK SC"/>
                <a:cs typeface="Lohit Devanagari"/>
              </a:rPr>
              <a:t>deviated away</a:t>
            </a:r>
            <a:r>
              <a:rPr lang="en-NZ" sz="1800" dirty="0">
                <a:effectLst/>
                <a:latin typeface="+mj-lt"/>
                <a:ea typeface="Noto Serif CJK SC"/>
                <a:cs typeface="Lohit Devanagari"/>
              </a:rPr>
              <a:t>, due to outlier factor which is the </a:t>
            </a:r>
            <a:r>
              <a:rPr lang="en-NZ" sz="1800" b="1" dirty="0">
                <a:solidFill>
                  <a:srgbClr val="FF0000"/>
                </a:solidFill>
                <a:effectLst/>
                <a:latin typeface="+mj-lt"/>
                <a:ea typeface="Noto Serif CJK SC"/>
                <a:cs typeface="Lohit Devanagari"/>
              </a:rPr>
              <a:t>COVID-19 pandemic</a:t>
            </a:r>
            <a:endParaRPr lang="en-US" b="1" dirty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FBAD5FE-9D78-4505-8475-B80C34716C7E}"/>
              </a:ext>
            </a:extLst>
          </p:cNvPr>
          <p:cNvPicPr/>
          <p:nvPr/>
        </p:nvPicPr>
        <p:blipFill rotWithShape="1">
          <a:blip r:embed="rId3"/>
          <a:srcRect l="29571" t="34099" r="36657" b="26075"/>
          <a:stretch/>
        </p:blipFill>
        <p:spPr bwMode="auto">
          <a:xfrm>
            <a:off x="4613564" y="1228693"/>
            <a:ext cx="4776316" cy="3356464"/>
          </a:xfrm>
          <a:prstGeom prst="rect">
            <a:avLst/>
          </a:prstGeom>
          <a:ln w="952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0">
                  <a:custGeom>
                    <a:avLst/>
                    <a:gdLst/>
                    <a:ahLst/>
                    <a:cxnLst/>
                    <a:rect l="0" t="0" r="0" b="0"/>
                    <a:pathLst/>
                  </a:custGeom>
                  <ask:type/>
                </ask:lineSketchStyleProps>
              </a:ext>
            </a:extLst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DB6FAC72-B580-4BDC-A563-3BE523A313ED}"/>
              </a:ext>
            </a:extLst>
          </p:cNvPr>
          <p:cNvSpPr/>
          <p:nvPr/>
        </p:nvSpPr>
        <p:spPr>
          <a:xfrm>
            <a:off x="8974139" y="3377412"/>
            <a:ext cx="59532" cy="6429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D152DDB-DA93-41D8-8B02-F6BBA93A8D9E}"/>
              </a:ext>
            </a:extLst>
          </p:cNvPr>
          <p:cNvCxnSpPr>
            <a:cxnSpLocks/>
            <a:endCxn id="5" idx="4"/>
          </p:cNvCxnSpPr>
          <p:nvPr/>
        </p:nvCxnSpPr>
        <p:spPr>
          <a:xfrm>
            <a:off x="8839200" y="1800225"/>
            <a:ext cx="164705" cy="164148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2FDFC6B5-E494-43F3-89F8-51ECBF1A2411}"/>
              </a:ext>
            </a:extLst>
          </p:cNvPr>
          <p:cNvSpPr/>
          <p:nvPr/>
        </p:nvSpPr>
        <p:spPr>
          <a:xfrm>
            <a:off x="8753475" y="1485899"/>
            <a:ext cx="400050" cy="2545773"/>
          </a:xfrm>
          <a:prstGeom prst="rect">
            <a:avLst/>
          </a:prstGeom>
          <a:solidFill>
            <a:srgbClr val="FF0000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61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CustomShape 1"/>
          <p:cNvSpPr/>
          <p:nvPr/>
        </p:nvSpPr>
        <p:spPr>
          <a:xfrm>
            <a:off x="2160" y="5486400"/>
            <a:ext cx="9235440" cy="182880"/>
          </a:xfrm>
          <a:prstGeom prst="rect">
            <a:avLst/>
          </a:prstGeom>
          <a:solidFill>
            <a:srgbClr val="A3238E"/>
          </a:solidFill>
          <a:ln>
            <a:solidFill>
              <a:srgbClr val="A3238E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82" name="CustomShape 2"/>
          <p:cNvSpPr/>
          <p:nvPr/>
        </p:nvSpPr>
        <p:spPr>
          <a:xfrm>
            <a:off x="9238680" y="5486400"/>
            <a:ext cx="841320" cy="182880"/>
          </a:xfrm>
          <a:prstGeom prst="rect">
            <a:avLst/>
          </a:prstGeom>
          <a:solidFill>
            <a:srgbClr val="FAA61A"/>
          </a:solidFill>
          <a:ln>
            <a:solidFill>
              <a:srgbClr val="FAA61A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83" name="TextShape 3"/>
          <p:cNvSpPr txBox="1"/>
          <p:nvPr/>
        </p:nvSpPr>
        <p:spPr>
          <a:xfrm>
            <a:off x="0" y="160920"/>
            <a:ext cx="10080000" cy="911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r>
              <a:rPr lang="en-US" sz="3000" b="1" strike="noStrike" spc="-1" dirty="0">
                <a:latin typeface="Arial"/>
              </a:rPr>
              <a:t>Conclusion and Lesson Learned</a:t>
            </a:r>
            <a:endParaRPr lang="en-US" sz="3000" b="0" strike="noStrike" spc="-1" dirty="0">
              <a:latin typeface="Arial"/>
            </a:endParaRPr>
          </a:p>
        </p:txBody>
      </p:sp>
      <p:graphicFrame>
        <p:nvGraphicFramePr>
          <p:cNvPr id="284" name="Table 4"/>
          <p:cNvGraphicFramePr/>
          <p:nvPr>
            <p:extLst>
              <p:ext uri="{D42A27DB-BD31-4B8C-83A1-F6EECF244321}">
                <p14:modId xmlns:p14="http://schemas.microsoft.com/office/powerpoint/2010/main" val="2889444863"/>
              </p:ext>
            </p:extLst>
          </p:nvPr>
        </p:nvGraphicFramePr>
        <p:xfrm>
          <a:off x="285480" y="1625924"/>
          <a:ext cx="9509400" cy="3549461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43035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479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579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65548">
                <a:tc>
                  <a:txBody>
                    <a:bodyPr/>
                    <a:lstStyle/>
                    <a:p>
                      <a:pPr algn="ctr"/>
                      <a:r>
                        <a:rPr lang="en-US" sz="1600" b="1" strike="noStrike" spc="-1" dirty="0"/>
                        <a:t>Objectives</a:t>
                      </a:r>
                      <a:endParaRPr lang="en-US" sz="1600" b="1" strike="noStrike" spc="-1" dirty="0">
                        <a:latin typeface="Arial"/>
                      </a:endParaRPr>
                    </a:p>
                  </a:txBody>
                  <a:tcPr marL="90000" marR="90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strike="noStrike" spc="-1" dirty="0"/>
                        <a:t>Status of Achievement</a:t>
                      </a:r>
                      <a:endParaRPr lang="en-US" sz="1600" b="1" strike="noStrike" spc="-1" dirty="0">
                        <a:latin typeface="Arial"/>
                      </a:endParaRPr>
                    </a:p>
                  </a:txBody>
                  <a:tcPr marL="90000" marR="90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strike="noStrike" spc="-1" dirty="0"/>
                        <a:t>Findings</a:t>
                      </a:r>
                      <a:endParaRPr lang="en-US" sz="1600" b="1" strike="noStrike" spc="-1" dirty="0">
                        <a:latin typeface="Arial"/>
                      </a:endParaRPr>
                    </a:p>
                  </a:txBody>
                  <a:tcPr marL="90000" marR="900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74895">
                <a:tc>
                  <a:txBody>
                    <a:bodyPr/>
                    <a:lstStyle/>
                    <a:p>
                      <a:pPr marL="216000" indent="-216000">
                        <a:buClr>
                          <a:srgbClr val="000000"/>
                        </a:buClr>
                        <a:buSzPct val="45000"/>
                        <a:buFont typeface="Wingdings" charset="2"/>
                        <a:buChar char=""/>
                        <a:tabLst>
                          <a:tab pos="-190440" algn="l"/>
                          <a:tab pos="539280" algn="l"/>
                        </a:tabLst>
                      </a:pPr>
                      <a:r>
                        <a:rPr lang="en-US" sz="1600" b="0" strike="noStrike" spc="-1" dirty="0"/>
                        <a:t>To</a:t>
                      </a:r>
                      <a:r>
                        <a:rPr lang="en-US" sz="1600" b="0" strike="noStrike" spc="-1" dirty="0">
                          <a:solidFill>
                            <a:srgbClr val="BF0041"/>
                          </a:solidFill>
                        </a:rPr>
                        <a:t> </a:t>
                      </a:r>
                      <a:r>
                        <a:rPr lang="en-US" sz="1600" b="1" strike="noStrike" spc="-1" dirty="0">
                          <a:solidFill>
                            <a:srgbClr val="F10D0C"/>
                          </a:solidFill>
                        </a:rPr>
                        <a:t>investigate</a:t>
                      </a:r>
                      <a:r>
                        <a:rPr lang="en-US" sz="1600" b="0" strike="noStrike" spc="-1" dirty="0"/>
                        <a:t> the </a:t>
                      </a:r>
                      <a:r>
                        <a:rPr lang="en-US" sz="1600" b="1" strike="noStrike" spc="-1" dirty="0"/>
                        <a:t>suitable machine learning technique</a:t>
                      </a:r>
                      <a:r>
                        <a:rPr lang="en-US" sz="1600" b="0" strike="noStrike" spc="-1" dirty="0"/>
                        <a:t> for RPC prediction.</a:t>
                      </a:r>
                      <a:endParaRPr lang="en-US" sz="1600" b="0" strike="noStrike" spc="-1" dirty="0">
                        <a:latin typeface="Arial"/>
                      </a:endParaRPr>
                    </a:p>
                  </a:txBody>
                  <a:tcPr marL="90000" marR="90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strike="noStrike" spc="-1" dirty="0"/>
                        <a:t>Achieved</a:t>
                      </a:r>
                      <a:endParaRPr lang="en-US" sz="1600" b="0" strike="noStrike" spc="-1" dirty="0">
                        <a:latin typeface="Arial"/>
                      </a:endParaRPr>
                    </a:p>
                  </a:txBody>
                  <a:tcPr marL="90000" marR="9000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NZ" sz="1600" b="1" kern="1200" dirty="0">
                          <a:solidFill>
                            <a:srgbClr val="008000"/>
                          </a:solidFill>
                          <a:effectLst/>
                        </a:rPr>
                        <a:t>Tree-based ensemble models </a:t>
                      </a:r>
                      <a:r>
                        <a:rPr lang="en-NZ" sz="1600" kern="1200" dirty="0">
                          <a:solidFill>
                            <a:schemeClr val="tx1"/>
                          </a:solidFill>
                          <a:effectLst/>
                        </a:rPr>
                        <a:t>were the </a:t>
                      </a:r>
                      <a:r>
                        <a:rPr lang="en-NZ" sz="1600" b="1" kern="1200" dirty="0">
                          <a:solidFill>
                            <a:srgbClr val="002060"/>
                          </a:solidFill>
                          <a:effectLst/>
                        </a:rPr>
                        <a:t>most suitable</a:t>
                      </a:r>
                      <a:r>
                        <a:rPr lang="en-NZ" sz="1600" kern="1200" dirty="0">
                          <a:solidFill>
                            <a:schemeClr val="tx1"/>
                          </a:solidFill>
                          <a:effectLst/>
                        </a:rPr>
                        <a:t> models</a:t>
                      </a:r>
                      <a:endParaRPr lang="en-US" sz="1600" b="1" strike="noStrike" spc="-1" dirty="0">
                        <a:latin typeface="+mn-lt"/>
                      </a:endParaRPr>
                    </a:p>
                  </a:txBody>
                  <a:tcPr marL="90000" marR="90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34123">
                <a:tc>
                  <a:txBody>
                    <a:bodyPr/>
                    <a:lstStyle/>
                    <a:p>
                      <a:pPr marL="216000" indent="-216000">
                        <a:buClr>
                          <a:srgbClr val="000000"/>
                        </a:buClr>
                        <a:buSzPct val="45000"/>
                        <a:buFont typeface="Wingdings" charset="2"/>
                        <a:buChar char=""/>
                        <a:tabLst>
                          <a:tab pos="-190440" algn="l"/>
                          <a:tab pos="539280" algn="l"/>
                        </a:tabLst>
                      </a:pPr>
                      <a:r>
                        <a:rPr lang="en-US" sz="1600" b="0" strike="noStrike" spc="-1" dirty="0"/>
                        <a:t>To </a:t>
                      </a:r>
                      <a:r>
                        <a:rPr lang="en-US" sz="1600" b="1" strike="noStrike" spc="-1" dirty="0">
                          <a:solidFill>
                            <a:srgbClr val="FF0000"/>
                          </a:solidFill>
                        </a:rPr>
                        <a:t>develop</a:t>
                      </a:r>
                      <a:r>
                        <a:rPr lang="en-US" sz="1600" b="1" strike="noStrike" spc="-1" dirty="0"/>
                        <a:t> RPC prediction model</a:t>
                      </a:r>
                      <a:r>
                        <a:rPr lang="en-US" sz="1600" b="0" strike="noStrike" spc="-1" dirty="0"/>
                        <a:t> using the </a:t>
                      </a:r>
                      <a:r>
                        <a:rPr lang="en-US" sz="1600" b="1" strike="noStrike" spc="-1" dirty="0"/>
                        <a:t>selected machine learning</a:t>
                      </a:r>
                      <a:r>
                        <a:rPr lang="en-US" sz="1600" b="0" strike="noStrike" spc="-1" dirty="0"/>
                        <a:t> approach.</a:t>
                      </a:r>
                      <a:endParaRPr lang="en-US" sz="1600" b="0" strike="noStrike" spc="-1" dirty="0">
                        <a:latin typeface="Arial"/>
                      </a:endParaRPr>
                    </a:p>
                  </a:txBody>
                  <a:tcPr marL="90000" marR="90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strike="noStrike" spc="-1" dirty="0"/>
                        <a:t>Achieved</a:t>
                      </a:r>
                      <a:endParaRPr lang="en-US" sz="1600" b="0" strike="noStrike" spc="-1" dirty="0">
                        <a:latin typeface="Arial"/>
                      </a:endParaRPr>
                    </a:p>
                  </a:txBody>
                  <a:tcPr marL="90000" marR="9000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NZ" sz="1600" b="1" kern="1200" dirty="0">
                          <a:solidFill>
                            <a:srgbClr val="008000"/>
                          </a:solidFill>
                          <a:effectLst/>
                        </a:rPr>
                        <a:t>Tree-based ensemble models </a:t>
                      </a:r>
                      <a:r>
                        <a:rPr lang="en-NZ" sz="1600" kern="1200" dirty="0">
                          <a:solidFill>
                            <a:schemeClr val="tx1"/>
                          </a:solidFill>
                          <a:effectLst/>
                        </a:rPr>
                        <a:t>have been </a:t>
                      </a:r>
                      <a:r>
                        <a:rPr lang="en-NZ" sz="1600" b="1" kern="1200" dirty="0">
                          <a:solidFill>
                            <a:srgbClr val="002060"/>
                          </a:solidFill>
                          <a:effectLst/>
                        </a:rPr>
                        <a:t>successfully developed </a:t>
                      </a:r>
                      <a:r>
                        <a:rPr lang="en-NZ" sz="1600" kern="1200" dirty="0">
                          <a:solidFill>
                            <a:schemeClr val="tx1"/>
                          </a:solidFill>
                          <a:effectLst/>
                        </a:rPr>
                        <a:t>and </a:t>
                      </a:r>
                      <a:r>
                        <a:rPr lang="en-NZ" sz="1600" b="1" kern="1200" dirty="0">
                          <a:solidFill>
                            <a:srgbClr val="002060"/>
                          </a:solidFill>
                          <a:effectLst/>
                        </a:rPr>
                        <a:t>optimised </a:t>
                      </a:r>
                      <a:endParaRPr lang="en-US" sz="1600" b="1" strike="noStrike" spc="-1" dirty="0">
                        <a:solidFill>
                          <a:srgbClr val="002060"/>
                        </a:solidFill>
                        <a:latin typeface="Arial"/>
                      </a:endParaRPr>
                    </a:p>
                  </a:txBody>
                  <a:tcPr marL="90000" marR="90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74895">
                <a:tc>
                  <a:txBody>
                    <a:bodyPr/>
                    <a:lstStyle/>
                    <a:p>
                      <a:pPr marL="216000" indent="-216000">
                        <a:buClr>
                          <a:srgbClr val="000000"/>
                        </a:buClr>
                        <a:buSzPct val="45000"/>
                        <a:buFont typeface="Wingdings" charset="2"/>
                        <a:buChar char=""/>
                        <a:tabLst>
                          <a:tab pos="-190440" algn="l"/>
                          <a:tab pos="539280" algn="l"/>
                        </a:tabLst>
                      </a:pPr>
                      <a:r>
                        <a:rPr lang="en-US" sz="1600" b="0" strike="noStrike" spc="-1" dirty="0"/>
                        <a:t>To</a:t>
                      </a:r>
                      <a:r>
                        <a:rPr lang="en-US" sz="1600" b="1" strike="noStrike" spc="-1" dirty="0"/>
                        <a:t> </a:t>
                      </a:r>
                      <a:r>
                        <a:rPr lang="en-US" sz="1600" b="1" strike="noStrike" spc="-1" dirty="0">
                          <a:solidFill>
                            <a:srgbClr val="FF0000"/>
                          </a:solidFill>
                        </a:rPr>
                        <a:t>evaluate</a:t>
                      </a:r>
                      <a:r>
                        <a:rPr lang="en-US" sz="1600" b="0" strike="noStrike" spc="-1" dirty="0"/>
                        <a:t> prediction performance of the </a:t>
                      </a:r>
                      <a:r>
                        <a:rPr lang="en-US" sz="1600" b="1" strike="noStrike" spc="-1" dirty="0"/>
                        <a:t>RPC prediction models</a:t>
                      </a:r>
                      <a:r>
                        <a:rPr lang="en-US" sz="1600" b="0" strike="noStrike" spc="-1" dirty="0"/>
                        <a:t>. </a:t>
                      </a:r>
                      <a:endParaRPr lang="en-US" sz="1600" b="0" strike="noStrike" spc="-1" dirty="0">
                        <a:latin typeface="Arial"/>
                      </a:endParaRPr>
                    </a:p>
                  </a:txBody>
                  <a:tcPr marL="90000" marR="90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strike="noStrike" spc="-1" dirty="0"/>
                        <a:t>Achieved</a:t>
                      </a:r>
                      <a:endParaRPr lang="en-US" sz="1600" b="0" strike="noStrike" spc="-1" dirty="0">
                        <a:latin typeface="Arial"/>
                      </a:endParaRPr>
                    </a:p>
                  </a:txBody>
                  <a:tcPr marL="90000" marR="9000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600" b="1" strike="noStrike" spc="-1" dirty="0"/>
                        <a:t>Statistical techniques </a:t>
                      </a:r>
                      <a:r>
                        <a:rPr lang="en-US" sz="1600" b="1" strike="noStrike" spc="-1" dirty="0">
                          <a:solidFill>
                            <a:srgbClr val="FF0000"/>
                          </a:solidFill>
                        </a:rPr>
                        <a:t>remain better </a:t>
                      </a:r>
                      <a:r>
                        <a:rPr lang="en-US" sz="1600" b="0" strike="noStrike" spc="-1" dirty="0"/>
                        <a:t>than </a:t>
                      </a:r>
                      <a:r>
                        <a:rPr lang="en-US" sz="1600" b="1" strike="noStrike" spc="-1" dirty="0"/>
                        <a:t>ML for RPC prediction</a:t>
                      </a:r>
                      <a:endParaRPr lang="en-US" sz="1600" b="1" strike="noStrike" spc="-1" dirty="0">
                        <a:latin typeface="Arial"/>
                      </a:endParaRPr>
                    </a:p>
                  </a:txBody>
                  <a:tcPr marL="90000" marR="90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86" name="CustomShape 6"/>
          <p:cNvSpPr/>
          <p:nvPr/>
        </p:nvSpPr>
        <p:spPr>
          <a:xfrm>
            <a:off x="9052560" y="-969480"/>
            <a:ext cx="2007000" cy="2158200"/>
          </a:xfrm>
          <a:prstGeom prst="ellipse">
            <a:avLst/>
          </a:prstGeom>
          <a:solidFill>
            <a:srgbClr val="FFFBCC"/>
          </a:solidFill>
          <a:ln>
            <a:solidFill>
              <a:srgbClr val="FFF9AE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87" name="Picture 286"/>
          <p:cNvPicPr/>
          <p:nvPr/>
        </p:nvPicPr>
        <p:blipFill>
          <a:blip r:embed="rId2"/>
          <a:srcRect r="83114"/>
          <a:stretch/>
        </p:blipFill>
        <p:spPr>
          <a:xfrm>
            <a:off x="9389880" y="183600"/>
            <a:ext cx="618120" cy="648720"/>
          </a:xfrm>
          <a:prstGeom prst="rect">
            <a:avLst/>
          </a:prstGeom>
          <a:ln>
            <a:noFill/>
          </a:ln>
        </p:spPr>
      </p:pic>
      <p:sp>
        <p:nvSpPr>
          <p:cNvPr id="288" name="TextShape 7"/>
          <p:cNvSpPr txBox="1"/>
          <p:nvPr/>
        </p:nvSpPr>
        <p:spPr>
          <a:xfrm>
            <a:off x="285120" y="1154160"/>
            <a:ext cx="9509760" cy="346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pPr algn="ctr"/>
            <a:r>
              <a:rPr lang="en-US" sz="1800" b="0" strike="noStrike" spc="-1" dirty="0">
                <a:latin typeface="Arial"/>
              </a:rPr>
              <a:t>Table 6 Conclusion Summary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CustomShape 1"/>
          <p:cNvSpPr/>
          <p:nvPr/>
        </p:nvSpPr>
        <p:spPr>
          <a:xfrm>
            <a:off x="2160" y="5486400"/>
            <a:ext cx="9235440" cy="182880"/>
          </a:xfrm>
          <a:prstGeom prst="rect">
            <a:avLst/>
          </a:prstGeom>
          <a:solidFill>
            <a:srgbClr val="A3238E"/>
          </a:solidFill>
          <a:ln>
            <a:solidFill>
              <a:srgbClr val="A3238E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82" name="CustomShape 2"/>
          <p:cNvSpPr/>
          <p:nvPr/>
        </p:nvSpPr>
        <p:spPr>
          <a:xfrm>
            <a:off x="9238680" y="5486400"/>
            <a:ext cx="841320" cy="182880"/>
          </a:xfrm>
          <a:prstGeom prst="rect">
            <a:avLst/>
          </a:prstGeom>
          <a:solidFill>
            <a:srgbClr val="FAA61A"/>
          </a:solidFill>
          <a:ln>
            <a:solidFill>
              <a:srgbClr val="FAA61A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83" name="TextShape 3"/>
          <p:cNvSpPr txBox="1"/>
          <p:nvPr/>
        </p:nvSpPr>
        <p:spPr>
          <a:xfrm>
            <a:off x="-1" y="160920"/>
            <a:ext cx="10080625" cy="911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r>
              <a:rPr lang="en-US" sz="3000" b="1" spc="-1" dirty="0"/>
              <a:t>Future Work</a:t>
            </a:r>
            <a:endParaRPr lang="en-US" sz="3000" spc="-1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81E0C0D-388E-47B7-A57A-D3EAA296EB99}"/>
              </a:ext>
            </a:extLst>
          </p:cNvPr>
          <p:cNvSpPr/>
          <p:nvPr/>
        </p:nvSpPr>
        <p:spPr>
          <a:xfrm>
            <a:off x="2670099" y="2794805"/>
            <a:ext cx="2704692" cy="696162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Feature Selection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953D2DC-C2F8-4F48-B9F4-5189194664F7}"/>
              </a:ext>
            </a:extLst>
          </p:cNvPr>
          <p:cNvSpPr/>
          <p:nvPr/>
        </p:nvSpPr>
        <p:spPr>
          <a:xfrm>
            <a:off x="2669474" y="4311408"/>
            <a:ext cx="2704692" cy="71850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Hyperparameter Tuning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4CF24F5-368A-4773-871C-287C1E642FA0}"/>
              </a:ext>
            </a:extLst>
          </p:cNvPr>
          <p:cNvSpPr/>
          <p:nvPr/>
        </p:nvSpPr>
        <p:spPr>
          <a:xfrm>
            <a:off x="5604726" y="2360378"/>
            <a:ext cx="2006997" cy="506030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Filter-based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7EADCC1-ACBA-4682-83E3-CE964A18AB13}"/>
              </a:ext>
            </a:extLst>
          </p:cNvPr>
          <p:cNvSpPr/>
          <p:nvPr/>
        </p:nvSpPr>
        <p:spPr>
          <a:xfrm>
            <a:off x="5604730" y="2938037"/>
            <a:ext cx="2006997" cy="512894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Wrapper-based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F8CB3D5-9C02-4088-922F-1514A9F3ED90}"/>
              </a:ext>
            </a:extLst>
          </p:cNvPr>
          <p:cNvSpPr/>
          <p:nvPr/>
        </p:nvSpPr>
        <p:spPr>
          <a:xfrm>
            <a:off x="5604731" y="3514489"/>
            <a:ext cx="2006996" cy="512893"/>
          </a:xfrm>
          <a:prstGeom prst="roundRect">
            <a:avLst/>
          </a:prstGeom>
          <a:solidFill>
            <a:srgbClr val="FFC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Embedded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93C78193-E22B-4BA5-9B2F-EEF0AC37DF16}"/>
              </a:ext>
            </a:extLst>
          </p:cNvPr>
          <p:cNvSpPr/>
          <p:nvPr/>
        </p:nvSpPr>
        <p:spPr>
          <a:xfrm>
            <a:off x="200996" y="2792167"/>
            <a:ext cx="2309523" cy="718506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Model Optimization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84FC66D9-B656-424D-BDE1-6707D072CE7D}"/>
              </a:ext>
            </a:extLst>
          </p:cNvPr>
          <p:cNvSpPr/>
          <p:nvPr/>
        </p:nvSpPr>
        <p:spPr>
          <a:xfrm>
            <a:off x="5604106" y="4717582"/>
            <a:ext cx="2006996" cy="52365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Grid Search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F9CBBD4C-1F57-4498-9F1E-75A128E49DDC}"/>
              </a:ext>
            </a:extLst>
          </p:cNvPr>
          <p:cNvSpPr/>
          <p:nvPr/>
        </p:nvSpPr>
        <p:spPr>
          <a:xfrm>
            <a:off x="5604102" y="4126096"/>
            <a:ext cx="2007000" cy="523650"/>
          </a:xfrm>
          <a:prstGeom prst="roundRect">
            <a:avLst/>
          </a:prstGeom>
          <a:solidFill>
            <a:srgbClr val="99F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Random Search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2C96225-CB81-423E-9021-B5DEF928D228}"/>
              </a:ext>
            </a:extLst>
          </p:cNvPr>
          <p:cNvCxnSpPr>
            <a:cxnSpLocks/>
            <a:stCxn id="15" idx="3"/>
            <a:endCxn id="9" idx="1"/>
          </p:cNvCxnSpPr>
          <p:nvPr/>
        </p:nvCxnSpPr>
        <p:spPr>
          <a:xfrm>
            <a:off x="2510519" y="3151420"/>
            <a:ext cx="158955" cy="15192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70CE070-4615-437D-A7E8-C2C42BFC86D9}"/>
              </a:ext>
            </a:extLst>
          </p:cNvPr>
          <p:cNvCxnSpPr>
            <a:cxnSpLocks/>
            <a:stCxn id="15" idx="3"/>
            <a:endCxn id="3" idx="1"/>
          </p:cNvCxnSpPr>
          <p:nvPr/>
        </p:nvCxnSpPr>
        <p:spPr>
          <a:xfrm flipV="1">
            <a:off x="2510519" y="3142886"/>
            <a:ext cx="159580" cy="85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50FCA8D-5984-4A74-87D8-2A6BE8C2AFB5}"/>
              </a:ext>
            </a:extLst>
          </p:cNvPr>
          <p:cNvCxnSpPr>
            <a:cxnSpLocks/>
            <a:stCxn id="9" idx="3"/>
            <a:endCxn id="17" idx="1"/>
          </p:cNvCxnSpPr>
          <p:nvPr/>
        </p:nvCxnSpPr>
        <p:spPr>
          <a:xfrm flipV="1">
            <a:off x="5374166" y="4387921"/>
            <a:ext cx="229936" cy="2827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7954046-55E9-4F08-8ABA-B436986FA33B}"/>
              </a:ext>
            </a:extLst>
          </p:cNvPr>
          <p:cNvCxnSpPr>
            <a:cxnSpLocks/>
            <a:stCxn id="9" idx="3"/>
            <a:endCxn id="16" idx="1"/>
          </p:cNvCxnSpPr>
          <p:nvPr/>
        </p:nvCxnSpPr>
        <p:spPr>
          <a:xfrm>
            <a:off x="5374166" y="4670661"/>
            <a:ext cx="229940" cy="3087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D04885D-285E-4229-8A7E-1AD9FB157A49}"/>
              </a:ext>
            </a:extLst>
          </p:cNvPr>
          <p:cNvCxnSpPr>
            <a:cxnSpLocks/>
            <a:stCxn id="3" idx="3"/>
            <a:endCxn id="11" idx="1"/>
          </p:cNvCxnSpPr>
          <p:nvPr/>
        </p:nvCxnSpPr>
        <p:spPr>
          <a:xfrm flipV="1">
            <a:off x="5374791" y="2613393"/>
            <a:ext cx="229935" cy="5294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C0F001F-6590-4262-91CE-86A502367736}"/>
              </a:ext>
            </a:extLst>
          </p:cNvPr>
          <p:cNvCxnSpPr>
            <a:cxnSpLocks/>
            <a:stCxn id="3" idx="3"/>
            <a:endCxn id="12" idx="1"/>
          </p:cNvCxnSpPr>
          <p:nvPr/>
        </p:nvCxnSpPr>
        <p:spPr>
          <a:xfrm>
            <a:off x="5374791" y="3142886"/>
            <a:ext cx="229939" cy="515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B17EEEF-7E81-49F1-B82F-D172DEE2B925}"/>
              </a:ext>
            </a:extLst>
          </p:cNvPr>
          <p:cNvCxnSpPr>
            <a:cxnSpLocks/>
            <a:stCxn id="3" idx="3"/>
            <a:endCxn id="13" idx="1"/>
          </p:cNvCxnSpPr>
          <p:nvPr/>
        </p:nvCxnSpPr>
        <p:spPr>
          <a:xfrm>
            <a:off x="5374791" y="3142886"/>
            <a:ext cx="229940" cy="6280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Picture 53" descr="Chart&#10;&#10;Description automatically generated">
            <a:extLst>
              <a:ext uri="{FF2B5EF4-FFF2-40B4-BE49-F238E27FC236}">
                <a16:creationId xmlns:a16="http://schemas.microsoft.com/office/drawing/2014/main" id="{DCBF2853-4B84-43CE-B149-4E4020101D9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25"/>
          <a:stretch/>
        </p:blipFill>
        <p:spPr>
          <a:xfrm>
            <a:off x="7711679" y="4186308"/>
            <a:ext cx="1013557" cy="1038589"/>
          </a:xfrm>
          <a:prstGeom prst="rect">
            <a:avLst/>
          </a:prstGeom>
        </p:spPr>
      </p:pic>
      <p:pic>
        <p:nvPicPr>
          <p:cNvPr id="60" name="Picture 59" descr="Chart&#10;&#10;Description automatically generated">
            <a:extLst>
              <a:ext uri="{FF2B5EF4-FFF2-40B4-BE49-F238E27FC236}">
                <a16:creationId xmlns:a16="http://schemas.microsoft.com/office/drawing/2014/main" id="{D23B3EFF-AD93-41D1-A000-5C62D6027B4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884"/>
          <a:stretch/>
        </p:blipFill>
        <p:spPr>
          <a:xfrm>
            <a:off x="8835190" y="4186308"/>
            <a:ext cx="1026677" cy="1038589"/>
          </a:xfrm>
          <a:prstGeom prst="rect">
            <a:avLst/>
          </a:prstGeom>
        </p:spPr>
      </p:pic>
      <p:sp>
        <p:nvSpPr>
          <p:cNvPr id="270" name="TextBox 269">
            <a:extLst>
              <a:ext uri="{FF2B5EF4-FFF2-40B4-BE49-F238E27FC236}">
                <a16:creationId xmlns:a16="http://schemas.microsoft.com/office/drawing/2014/main" id="{D32F0413-44A6-4C96-B7E7-F16EA01051B3}"/>
              </a:ext>
            </a:extLst>
          </p:cNvPr>
          <p:cNvSpPr txBox="1"/>
          <p:nvPr/>
        </p:nvSpPr>
        <p:spPr>
          <a:xfrm>
            <a:off x="7711679" y="2435743"/>
            <a:ext cx="20069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SelectKBest</a:t>
            </a:r>
            <a:endParaRPr lang="en-US" sz="1600" dirty="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E9E9CD95-F1A4-450D-A7FE-AD9222925CD5}"/>
              </a:ext>
            </a:extLst>
          </p:cNvPr>
          <p:cNvSpPr txBox="1"/>
          <p:nvPr/>
        </p:nvSpPr>
        <p:spPr>
          <a:xfrm>
            <a:off x="7711679" y="2909534"/>
            <a:ext cx="23582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Recursive Feature Elimination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F29E3D17-CC3C-4A73-8531-F0034895C7E6}"/>
              </a:ext>
            </a:extLst>
          </p:cNvPr>
          <p:cNvSpPr txBox="1"/>
          <p:nvPr/>
        </p:nvSpPr>
        <p:spPr>
          <a:xfrm>
            <a:off x="7708503" y="3582519"/>
            <a:ext cx="23582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SelectFromModel</a:t>
            </a:r>
            <a:endParaRPr lang="en-US" sz="1600" dirty="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804ABE89-7D61-4006-8F42-050720F6C208}"/>
              </a:ext>
            </a:extLst>
          </p:cNvPr>
          <p:cNvSpPr txBox="1"/>
          <p:nvPr/>
        </p:nvSpPr>
        <p:spPr>
          <a:xfrm>
            <a:off x="2745483" y="5040716"/>
            <a:ext cx="27046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Eg</a:t>
            </a:r>
            <a:r>
              <a:rPr lang="en-US" sz="1600" dirty="0"/>
              <a:t>: kernel: RBF, sigmoid 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0C9C2E10-5C47-437A-819B-165E5900092D}"/>
              </a:ext>
            </a:extLst>
          </p:cNvPr>
          <p:cNvSpPr txBox="1"/>
          <p:nvPr/>
        </p:nvSpPr>
        <p:spPr>
          <a:xfrm>
            <a:off x="2746108" y="3509276"/>
            <a:ext cx="27046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Eg</a:t>
            </a:r>
            <a:r>
              <a:rPr lang="en-US" sz="1600" dirty="0"/>
              <a:t>: Select top 5 attributes</a:t>
            </a:r>
          </a:p>
        </p:txBody>
      </p:sp>
      <p:sp>
        <p:nvSpPr>
          <p:cNvPr id="90" name="Rectangle: Rounded Corners 89">
            <a:extLst>
              <a:ext uri="{FF2B5EF4-FFF2-40B4-BE49-F238E27FC236}">
                <a16:creationId xmlns:a16="http://schemas.microsoft.com/office/drawing/2014/main" id="{EEE21A48-6B15-4024-83AD-0EDCA52F6E74}"/>
              </a:ext>
            </a:extLst>
          </p:cNvPr>
          <p:cNvSpPr/>
          <p:nvPr/>
        </p:nvSpPr>
        <p:spPr>
          <a:xfrm>
            <a:off x="2669474" y="1335482"/>
            <a:ext cx="2704692" cy="718506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Data Splitting Methods</a:t>
            </a:r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43903FED-8B88-447E-9DA7-4B424CFA0AFD}"/>
              </a:ext>
            </a:extLst>
          </p:cNvPr>
          <p:cNvCxnSpPr>
            <a:cxnSpLocks/>
            <a:stCxn id="15" idx="3"/>
            <a:endCxn id="90" idx="1"/>
          </p:cNvCxnSpPr>
          <p:nvPr/>
        </p:nvCxnSpPr>
        <p:spPr>
          <a:xfrm flipV="1">
            <a:off x="2510519" y="1694735"/>
            <a:ext cx="158955" cy="14566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Rectangle: Rounded Corners 101">
            <a:extLst>
              <a:ext uri="{FF2B5EF4-FFF2-40B4-BE49-F238E27FC236}">
                <a16:creationId xmlns:a16="http://schemas.microsoft.com/office/drawing/2014/main" id="{3DFAD1C2-D81F-485C-BC1D-A8AFB8BB0B35}"/>
              </a:ext>
            </a:extLst>
          </p:cNvPr>
          <p:cNvSpPr/>
          <p:nvPr/>
        </p:nvSpPr>
        <p:spPr>
          <a:xfrm>
            <a:off x="5604106" y="1739284"/>
            <a:ext cx="2006996" cy="52365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Percentage Split</a:t>
            </a:r>
          </a:p>
        </p:txBody>
      </p:sp>
      <p:sp>
        <p:nvSpPr>
          <p:cNvPr id="103" name="Rectangle: Rounded Corners 102">
            <a:extLst>
              <a:ext uri="{FF2B5EF4-FFF2-40B4-BE49-F238E27FC236}">
                <a16:creationId xmlns:a16="http://schemas.microsoft.com/office/drawing/2014/main" id="{115312C4-FA13-4F9A-A255-2B6106074819}"/>
              </a:ext>
            </a:extLst>
          </p:cNvPr>
          <p:cNvSpPr/>
          <p:nvPr/>
        </p:nvSpPr>
        <p:spPr>
          <a:xfrm>
            <a:off x="5604102" y="1147798"/>
            <a:ext cx="2007000" cy="523650"/>
          </a:xfrm>
          <a:prstGeom prst="roundRect">
            <a:avLst/>
          </a:prstGeom>
          <a:solidFill>
            <a:srgbClr val="99F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Windowing</a:t>
            </a:r>
          </a:p>
        </p:txBody>
      </p: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D634E03A-3205-4BD6-A03C-4787BCFFEE77}"/>
              </a:ext>
            </a:extLst>
          </p:cNvPr>
          <p:cNvCxnSpPr>
            <a:cxnSpLocks/>
            <a:stCxn id="90" idx="3"/>
            <a:endCxn id="103" idx="1"/>
          </p:cNvCxnSpPr>
          <p:nvPr/>
        </p:nvCxnSpPr>
        <p:spPr>
          <a:xfrm flipV="1">
            <a:off x="5374166" y="1409623"/>
            <a:ext cx="229936" cy="2851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59F46F9C-597C-4064-BF51-118851B8FA6F}"/>
              </a:ext>
            </a:extLst>
          </p:cNvPr>
          <p:cNvCxnSpPr>
            <a:cxnSpLocks/>
            <a:stCxn id="90" idx="3"/>
            <a:endCxn id="102" idx="1"/>
          </p:cNvCxnSpPr>
          <p:nvPr/>
        </p:nvCxnSpPr>
        <p:spPr>
          <a:xfrm>
            <a:off x="5374166" y="1694735"/>
            <a:ext cx="229940" cy="3063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TextBox 124">
            <a:extLst>
              <a:ext uri="{FF2B5EF4-FFF2-40B4-BE49-F238E27FC236}">
                <a16:creationId xmlns:a16="http://schemas.microsoft.com/office/drawing/2014/main" id="{AFF6CDD4-84BD-40F2-8C7F-653CBB43E695}"/>
              </a:ext>
            </a:extLst>
          </p:cNvPr>
          <p:cNvSpPr txBox="1"/>
          <p:nvPr/>
        </p:nvSpPr>
        <p:spPr>
          <a:xfrm>
            <a:off x="2745483" y="2070697"/>
            <a:ext cx="27046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Eg</a:t>
            </a:r>
            <a:r>
              <a:rPr lang="en-US" sz="1600" dirty="0"/>
              <a:t>: Train % : Test %</a:t>
            </a:r>
          </a:p>
        </p:txBody>
      </p:sp>
      <p:pic>
        <p:nvPicPr>
          <p:cNvPr id="126" name="Image6">
            <a:extLst>
              <a:ext uri="{FF2B5EF4-FFF2-40B4-BE49-F238E27FC236}">
                <a16:creationId xmlns:a16="http://schemas.microsoft.com/office/drawing/2014/main" id="{86FE8AF6-21F7-4D5C-B441-ABAF4BF7A35F}"/>
              </a:ext>
            </a:extLst>
          </p:cNvPr>
          <p:cNvPicPr/>
          <p:nvPr/>
        </p:nvPicPr>
        <p:blipFill rotWithShape="1">
          <a:blip r:embed="rId3"/>
          <a:srcRect t="1" b="62940"/>
          <a:stretch/>
        </p:blipFill>
        <p:spPr bwMode="auto">
          <a:xfrm>
            <a:off x="7751178" y="1119445"/>
            <a:ext cx="2166962" cy="418783"/>
          </a:xfrm>
          <a:prstGeom prst="rect">
            <a:avLst/>
          </a:prstGeom>
        </p:spPr>
      </p:pic>
      <p:pic>
        <p:nvPicPr>
          <p:cNvPr id="128" name="Image6">
            <a:extLst>
              <a:ext uri="{FF2B5EF4-FFF2-40B4-BE49-F238E27FC236}">
                <a16:creationId xmlns:a16="http://schemas.microsoft.com/office/drawing/2014/main" id="{DD488C1C-C820-4A8B-BECA-45C491969F56}"/>
              </a:ext>
            </a:extLst>
          </p:cNvPr>
          <p:cNvPicPr/>
          <p:nvPr/>
        </p:nvPicPr>
        <p:blipFill rotWithShape="1">
          <a:blip r:embed="rId3"/>
          <a:srcRect t="81936" b="-511"/>
          <a:stretch/>
        </p:blipFill>
        <p:spPr bwMode="auto">
          <a:xfrm>
            <a:off x="7708503" y="1493814"/>
            <a:ext cx="2166962" cy="209904"/>
          </a:xfrm>
          <a:prstGeom prst="rect">
            <a:avLst/>
          </a:prstGeom>
        </p:spPr>
      </p:pic>
      <p:pic>
        <p:nvPicPr>
          <p:cNvPr id="307" name="Picture 306" descr="Chart, scatter chart&#10;&#10;Description automatically generated">
            <a:extLst>
              <a:ext uri="{FF2B5EF4-FFF2-40B4-BE49-F238E27FC236}">
                <a16:creationId xmlns:a16="http://schemas.microsoft.com/office/drawing/2014/main" id="{C1FF982F-F148-4BC1-A11C-2F03B742C13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7" r="3011" b="54967"/>
          <a:stretch/>
        </p:blipFill>
        <p:spPr>
          <a:xfrm>
            <a:off x="7802694" y="1714725"/>
            <a:ext cx="2091640" cy="598145"/>
          </a:xfrm>
          <a:prstGeom prst="rect">
            <a:avLst/>
          </a:prstGeom>
        </p:spPr>
      </p:pic>
      <p:pic>
        <p:nvPicPr>
          <p:cNvPr id="131" name="Picture 130">
            <a:extLst>
              <a:ext uri="{FF2B5EF4-FFF2-40B4-BE49-F238E27FC236}">
                <a16:creationId xmlns:a16="http://schemas.microsoft.com/office/drawing/2014/main" id="{15E431A1-B4E3-45EE-88BA-0DC3A6E7EFAD}"/>
              </a:ext>
            </a:extLst>
          </p:cNvPr>
          <p:cNvPicPr/>
          <p:nvPr/>
        </p:nvPicPr>
        <p:blipFill>
          <a:blip r:embed="rId5"/>
          <a:stretch/>
        </p:blipFill>
        <p:spPr>
          <a:xfrm>
            <a:off x="5090330" y="1334303"/>
            <a:ext cx="211680" cy="274320"/>
          </a:xfrm>
          <a:prstGeom prst="rect">
            <a:avLst/>
          </a:prstGeom>
          <a:ln>
            <a:noFill/>
          </a:ln>
        </p:spPr>
      </p:pic>
      <p:pic>
        <p:nvPicPr>
          <p:cNvPr id="132" name="Picture 131">
            <a:extLst>
              <a:ext uri="{FF2B5EF4-FFF2-40B4-BE49-F238E27FC236}">
                <a16:creationId xmlns:a16="http://schemas.microsoft.com/office/drawing/2014/main" id="{E5F7309C-742E-4306-B992-7E7AFAB56588}"/>
              </a:ext>
            </a:extLst>
          </p:cNvPr>
          <p:cNvPicPr/>
          <p:nvPr/>
        </p:nvPicPr>
        <p:blipFill>
          <a:blip r:embed="rId5"/>
          <a:stretch/>
        </p:blipFill>
        <p:spPr>
          <a:xfrm>
            <a:off x="7342283" y="1153437"/>
            <a:ext cx="211680" cy="274320"/>
          </a:xfrm>
          <a:prstGeom prst="rect">
            <a:avLst/>
          </a:prstGeom>
          <a:ln>
            <a:noFill/>
          </a:ln>
        </p:spPr>
      </p:pic>
      <p:pic>
        <p:nvPicPr>
          <p:cNvPr id="133" name="Picture 132">
            <a:extLst>
              <a:ext uri="{FF2B5EF4-FFF2-40B4-BE49-F238E27FC236}">
                <a16:creationId xmlns:a16="http://schemas.microsoft.com/office/drawing/2014/main" id="{86DADED8-31F4-44C7-9F5A-423598557C20}"/>
              </a:ext>
            </a:extLst>
          </p:cNvPr>
          <p:cNvPicPr/>
          <p:nvPr/>
        </p:nvPicPr>
        <p:blipFill>
          <a:blip r:embed="rId5"/>
          <a:stretch/>
        </p:blipFill>
        <p:spPr>
          <a:xfrm>
            <a:off x="7363174" y="1720452"/>
            <a:ext cx="211680" cy="274320"/>
          </a:xfrm>
          <a:prstGeom prst="rect">
            <a:avLst/>
          </a:prstGeom>
          <a:ln>
            <a:noFill/>
          </a:ln>
        </p:spPr>
      </p:pic>
      <p:pic>
        <p:nvPicPr>
          <p:cNvPr id="134" name="Picture 133">
            <a:extLst>
              <a:ext uri="{FF2B5EF4-FFF2-40B4-BE49-F238E27FC236}">
                <a16:creationId xmlns:a16="http://schemas.microsoft.com/office/drawing/2014/main" id="{F28E1926-FE08-42B7-A71E-19D766217B21}"/>
              </a:ext>
            </a:extLst>
          </p:cNvPr>
          <p:cNvPicPr/>
          <p:nvPr/>
        </p:nvPicPr>
        <p:blipFill>
          <a:blip r:embed="rId5"/>
          <a:stretch/>
        </p:blipFill>
        <p:spPr>
          <a:xfrm>
            <a:off x="7367050" y="2358213"/>
            <a:ext cx="211680" cy="274320"/>
          </a:xfrm>
          <a:prstGeom prst="rect">
            <a:avLst/>
          </a:prstGeom>
          <a:ln>
            <a:noFill/>
          </a:ln>
        </p:spPr>
      </p:pic>
      <p:pic>
        <p:nvPicPr>
          <p:cNvPr id="309" name="Picture 308" descr="Icon&#10;&#10;Description automatically generated">
            <a:extLst>
              <a:ext uri="{FF2B5EF4-FFF2-40B4-BE49-F238E27FC236}">
                <a16:creationId xmlns:a16="http://schemas.microsoft.com/office/drawing/2014/main" id="{CB55A171-1D63-416A-B348-5391530E4C5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2674" y="2973538"/>
            <a:ext cx="186056" cy="186056"/>
          </a:xfrm>
          <a:prstGeom prst="rect">
            <a:avLst/>
          </a:prstGeom>
        </p:spPr>
      </p:pic>
      <p:pic>
        <p:nvPicPr>
          <p:cNvPr id="137" name="Picture 136" descr="Icon&#10;&#10;Description automatically generated">
            <a:extLst>
              <a:ext uri="{FF2B5EF4-FFF2-40B4-BE49-F238E27FC236}">
                <a16:creationId xmlns:a16="http://schemas.microsoft.com/office/drawing/2014/main" id="{3E987036-41F8-4231-BF63-415B757691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2674" y="3554147"/>
            <a:ext cx="186056" cy="186056"/>
          </a:xfrm>
          <a:prstGeom prst="rect">
            <a:avLst/>
          </a:prstGeom>
        </p:spPr>
      </p:pic>
      <p:pic>
        <p:nvPicPr>
          <p:cNvPr id="138" name="Picture 137" descr="Icon&#10;&#10;Description automatically generated">
            <a:extLst>
              <a:ext uri="{FF2B5EF4-FFF2-40B4-BE49-F238E27FC236}">
                <a16:creationId xmlns:a16="http://schemas.microsoft.com/office/drawing/2014/main" id="{A0227D4F-5666-4678-858E-24D567AEC4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2674" y="4154168"/>
            <a:ext cx="186056" cy="186056"/>
          </a:xfrm>
          <a:prstGeom prst="rect">
            <a:avLst/>
          </a:prstGeom>
        </p:spPr>
      </p:pic>
      <p:pic>
        <p:nvPicPr>
          <p:cNvPr id="139" name="Picture 138" descr="Icon&#10;&#10;Description automatically generated">
            <a:extLst>
              <a:ext uri="{FF2B5EF4-FFF2-40B4-BE49-F238E27FC236}">
                <a16:creationId xmlns:a16="http://schemas.microsoft.com/office/drawing/2014/main" id="{DAC43C7A-11A9-495D-81BD-4609753049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2674" y="4745955"/>
            <a:ext cx="186056" cy="186056"/>
          </a:xfrm>
          <a:prstGeom prst="rect">
            <a:avLst/>
          </a:prstGeom>
        </p:spPr>
      </p:pic>
      <p:pic>
        <p:nvPicPr>
          <p:cNvPr id="140" name="Picture 139" descr="Icon&#10;&#10;Description automatically generated">
            <a:extLst>
              <a:ext uri="{FF2B5EF4-FFF2-40B4-BE49-F238E27FC236}">
                <a16:creationId xmlns:a16="http://schemas.microsoft.com/office/drawing/2014/main" id="{1AB33219-23C8-437C-9986-9901AD1F380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9756" y="4354823"/>
            <a:ext cx="186056" cy="186056"/>
          </a:xfrm>
          <a:prstGeom prst="rect">
            <a:avLst/>
          </a:prstGeom>
        </p:spPr>
      </p:pic>
      <p:pic>
        <p:nvPicPr>
          <p:cNvPr id="141" name="Picture 140" descr="Icon&#10;&#10;Description automatically generated">
            <a:extLst>
              <a:ext uri="{FF2B5EF4-FFF2-40B4-BE49-F238E27FC236}">
                <a16:creationId xmlns:a16="http://schemas.microsoft.com/office/drawing/2014/main" id="{0FC6E844-86C0-4E54-AA20-5EE1044D2E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8759" y="2845009"/>
            <a:ext cx="186056" cy="186056"/>
          </a:xfrm>
          <a:prstGeom prst="rect">
            <a:avLst/>
          </a:prstGeom>
        </p:spPr>
      </p:pic>
      <p:sp>
        <p:nvSpPr>
          <p:cNvPr id="142" name="CustomShape 6">
            <a:extLst>
              <a:ext uri="{FF2B5EF4-FFF2-40B4-BE49-F238E27FC236}">
                <a16:creationId xmlns:a16="http://schemas.microsoft.com/office/drawing/2014/main" id="{90038DBE-D2FD-4EF0-A330-AD45D26AA018}"/>
              </a:ext>
            </a:extLst>
          </p:cNvPr>
          <p:cNvSpPr/>
          <p:nvPr/>
        </p:nvSpPr>
        <p:spPr>
          <a:xfrm>
            <a:off x="9052560" y="-969480"/>
            <a:ext cx="2007000" cy="2158200"/>
          </a:xfrm>
          <a:prstGeom prst="ellipse">
            <a:avLst/>
          </a:prstGeom>
          <a:solidFill>
            <a:srgbClr val="FFFBCC"/>
          </a:solidFill>
          <a:ln>
            <a:solidFill>
              <a:srgbClr val="FFF9AE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43" name="Picture 142">
            <a:extLst>
              <a:ext uri="{FF2B5EF4-FFF2-40B4-BE49-F238E27FC236}">
                <a16:creationId xmlns:a16="http://schemas.microsoft.com/office/drawing/2014/main" id="{2455FC7B-0F08-4E3C-9B3D-7B69F014A9A4}"/>
              </a:ext>
            </a:extLst>
          </p:cNvPr>
          <p:cNvPicPr/>
          <p:nvPr/>
        </p:nvPicPr>
        <p:blipFill>
          <a:blip r:embed="rId7"/>
          <a:srcRect r="83114"/>
          <a:stretch/>
        </p:blipFill>
        <p:spPr>
          <a:xfrm>
            <a:off x="9389880" y="183600"/>
            <a:ext cx="618120" cy="64872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8682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9" grpId="0" animBg="1"/>
      <p:bldP spid="11" grpId="0" animBg="1"/>
      <p:bldP spid="12" grpId="0" animBg="1"/>
      <p:bldP spid="13" grpId="0" animBg="1"/>
      <p:bldP spid="15" grpId="0" animBg="1"/>
      <p:bldP spid="16" grpId="0" animBg="1"/>
      <p:bldP spid="17" grpId="0" animBg="1"/>
      <p:bldP spid="270" grpId="0"/>
      <p:bldP spid="84" grpId="0"/>
      <p:bldP spid="85" grpId="0"/>
      <p:bldP spid="88" grpId="0"/>
      <p:bldP spid="89" grpId="0"/>
      <p:bldP spid="90" grpId="0" animBg="1"/>
      <p:bldP spid="102" grpId="0" animBg="1"/>
      <p:bldP spid="103" grpId="0" animBg="1"/>
      <p:bldP spid="12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extShape 1"/>
          <p:cNvSpPr txBox="1"/>
          <p:nvPr/>
        </p:nvSpPr>
        <p:spPr>
          <a:xfrm>
            <a:off x="504000" y="1097280"/>
            <a:ext cx="4982400" cy="8229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US" sz="1800" b="0" strike="noStrike" spc="-1">
                <a:latin typeface="Arial"/>
              </a:rPr>
              <a:t>1. </a:t>
            </a:r>
            <a:r>
              <a:rPr lang="en-US" sz="1800" b="1" strike="noStrike" spc="-1">
                <a:latin typeface="Arial"/>
              </a:rPr>
              <a:t>What is Real Private Consumption (RPC)? 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61" name="TextShape 2"/>
          <p:cNvSpPr txBox="1"/>
          <p:nvPr/>
        </p:nvSpPr>
        <p:spPr>
          <a:xfrm>
            <a:off x="504360" y="226080"/>
            <a:ext cx="9071640" cy="7797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r>
              <a:rPr lang="en-US" sz="3200" b="1" strike="noStrike" spc="-1">
                <a:latin typeface="Arial"/>
              </a:rPr>
              <a:t>Introduction: Background of Domain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62" name="TextShape 3"/>
          <p:cNvSpPr txBox="1"/>
          <p:nvPr/>
        </p:nvSpPr>
        <p:spPr>
          <a:xfrm>
            <a:off x="828000" y="1720800"/>
            <a:ext cx="4616640" cy="8229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/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latin typeface="Arial"/>
                <a:ea typeface="Noto Sans CJK SC"/>
              </a:rPr>
              <a:t>The amount of goods and services consumed by households to fulfill their basic needs and wants (DoSM, 2020)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63" name="CustomShape 4"/>
          <p:cNvSpPr/>
          <p:nvPr/>
        </p:nvSpPr>
        <p:spPr>
          <a:xfrm>
            <a:off x="2160" y="5486400"/>
            <a:ext cx="9235440" cy="182880"/>
          </a:xfrm>
          <a:prstGeom prst="rect">
            <a:avLst/>
          </a:prstGeom>
          <a:solidFill>
            <a:srgbClr val="A3238E"/>
          </a:solidFill>
          <a:ln>
            <a:solidFill>
              <a:srgbClr val="A3238E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4" name="CustomShape 5"/>
          <p:cNvSpPr/>
          <p:nvPr/>
        </p:nvSpPr>
        <p:spPr>
          <a:xfrm>
            <a:off x="9238680" y="5486400"/>
            <a:ext cx="841320" cy="182880"/>
          </a:xfrm>
          <a:prstGeom prst="rect">
            <a:avLst/>
          </a:prstGeom>
          <a:solidFill>
            <a:srgbClr val="FAA61A"/>
          </a:solidFill>
          <a:ln>
            <a:solidFill>
              <a:srgbClr val="FAA61A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5" name="TextShape 6"/>
          <p:cNvSpPr txBox="1"/>
          <p:nvPr/>
        </p:nvSpPr>
        <p:spPr>
          <a:xfrm>
            <a:off x="504000" y="2537280"/>
            <a:ext cx="4799520" cy="8229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US" sz="1800" b="0" strike="noStrike" spc="-1">
                <a:latin typeface="Arial"/>
              </a:rPr>
              <a:t>2. </a:t>
            </a:r>
            <a:r>
              <a:rPr lang="en-US" sz="1800" b="1" strike="noStrike" spc="-1">
                <a:latin typeface="Arial"/>
              </a:rPr>
              <a:t>Why is it important to predict RPC? 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66" name="TextShape 7"/>
          <p:cNvSpPr txBox="1"/>
          <p:nvPr/>
        </p:nvSpPr>
        <p:spPr>
          <a:xfrm>
            <a:off x="828000" y="3016800"/>
            <a:ext cx="4932720" cy="8229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/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latin typeface="Arial"/>
                <a:ea typeface="Noto Sans CJK SC"/>
              </a:rPr>
              <a:t>RPC is the major contributor (58.7% in 2019) to Malaysia’s GDP (Asada et al., 2019).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67" name="Picture 66"/>
          <p:cNvPicPr/>
          <p:nvPr/>
        </p:nvPicPr>
        <p:blipFill>
          <a:blip r:embed="rId2"/>
          <a:srcRect r="24430"/>
          <a:stretch/>
        </p:blipFill>
        <p:spPr>
          <a:xfrm>
            <a:off x="5669280" y="1332000"/>
            <a:ext cx="4023360" cy="1708560"/>
          </a:xfrm>
          <a:prstGeom prst="rect">
            <a:avLst/>
          </a:prstGeom>
          <a:ln>
            <a:noFill/>
          </a:ln>
        </p:spPr>
      </p:pic>
      <p:sp>
        <p:nvSpPr>
          <p:cNvPr id="68" name="CustomShape 8"/>
          <p:cNvSpPr/>
          <p:nvPr/>
        </p:nvSpPr>
        <p:spPr>
          <a:xfrm>
            <a:off x="5767560" y="2687760"/>
            <a:ext cx="2649600" cy="2743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9" name="TextShape 9"/>
          <p:cNvSpPr txBox="1"/>
          <p:nvPr/>
        </p:nvSpPr>
        <p:spPr>
          <a:xfrm>
            <a:off x="504000" y="3761280"/>
            <a:ext cx="5348160" cy="8229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US" sz="1800" b="0" strike="noStrike" spc="-1">
                <a:latin typeface="Arial"/>
              </a:rPr>
              <a:t>3. </a:t>
            </a:r>
            <a:r>
              <a:rPr lang="en-US" sz="1800" b="1" strike="noStrike" spc="-1">
                <a:latin typeface="Arial"/>
              </a:rPr>
              <a:t> What is the relation of RPC with GDP?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70" name="TextShape 10"/>
          <p:cNvSpPr txBox="1"/>
          <p:nvPr/>
        </p:nvSpPr>
        <p:spPr>
          <a:xfrm>
            <a:off x="828000" y="4095360"/>
            <a:ext cx="4201200" cy="1280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/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latin typeface="Arial"/>
                <a:ea typeface="Noto Sans CJK SC"/>
              </a:rPr>
              <a:t>RPC is one of the indicator of GDP :</a:t>
            </a:r>
            <a:endParaRPr lang="en-US" sz="1800" b="0" strike="noStrike" spc="-1">
              <a:latin typeface="Arial"/>
            </a:endParaRPr>
          </a:p>
          <a:p>
            <a:pPr algn="ctr"/>
            <a:endParaRPr lang="en-US" sz="1800" b="0" strike="noStrike" spc="-1">
              <a:latin typeface="Arial"/>
            </a:endParaRPr>
          </a:p>
          <a:p>
            <a:pPr algn="ctr"/>
            <a:r>
              <a:rPr lang="en-US" sz="1800" b="0" strike="noStrike" spc="-1">
                <a:latin typeface="Arial"/>
                <a:ea typeface="Noto Sans CJK SC"/>
              </a:rPr>
              <a:t>GDP = C + G + I + NX  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71" name="TextShape 11"/>
          <p:cNvSpPr txBox="1"/>
          <p:nvPr/>
        </p:nvSpPr>
        <p:spPr>
          <a:xfrm>
            <a:off x="5760000" y="3405600"/>
            <a:ext cx="4076640" cy="18460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/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latin typeface="Arial"/>
                <a:ea typeface="Noto Sans CJK SC"/>
              </a:rPr>
              <a:t>Where :</a:t>
            </a:r>
            <a:endParaRPr lang="en-US" sz="1800" b="0" strike="noStrike" spc="-1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1800" b="0" strike="noStrike" spc="-1">
              <a:latin typeface="Arial"/>
            </a:endParaRPr>
          </a:p>
          <a:p>
            <a:pPr marL="432000" lvl="1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latin typeface="Arial"/>
                <a:ea typeface="Noto Sans CJK SC"/>
              </a:rPr>
              <a:t>GDP = Gross Domestic Product</a:t>
            </a:r>
            <a:endParaRPr lang="en-US" sz="1800" b="0" strike="noStrike" spc="-1">
              <a:latin typeface="Arial"/>
            </a:endParaRPr>
          </a:p>
          <a:p>
            <a:pPr marL="432000" lvl="1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latin typeface="Arial"/>
                <a:ea typeface="Noto Sans CJK SC"/>
              </a:rPr>
              <a:t>C      = Private Consumption</a:t>
            </a:r>
            <a:endParaRPr lang="en-US" sz="1800" b="0" strike="noStrike" spc="-1">
              <a:latin typeface="Arial"/>
            </a:endParaRPr>
          </a:p>
          <a:p>
            <a:pPr marL="432000" lvl="1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latin typeface="Arial"/>
                <a:ea typeface="Noto Sans CJK SC"/>
              </a:rPr>
              <a:t>G      = Government Consumption</a:t>
            </a:r>
            <a:endParaRPr lang="en-US" sz="1800" b="0" strike="noStrike" spc="-1">
              <a:latin typeface="Arial"/>
            </a:endParaRPr>
          </a:p>
          <a:p>
            <a:pPr marL="432000" lvl="1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latin typeface="Arial"/>
                <a:ea typeface="Noto Sans CJK SC"/>
              </a:rPr>
              <a:t>I        = Investment</a:t>
            </a:r>
            <a:endParaRPr lang="en-US" sz="1800" b="0" strike="noStrike" spc="-1">
              <a:latin typeface="Arial"/>
            </a:endParaRPr>
          </a:p>
          <a:p>
            <a:pPr marL="432000" lvl="1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latin typeface="Arial"/>
                <a:ea typeface="Noto Sans CJK SC"/>
              </a:rPr>
              <a:t>NX    = Net Export (Import - Export)  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72" name="CustomShape 12"/>
          <p:cNvSpPr/>
          <p:nvPr/>
        </p:nvSpPr>
        <p:spPr>
          <a:xfrm>
            <a:off x="9052560" y="-969480"/>
            <a:ext cx="2007000" cy="2158200"/>
          </a:xfrm>
          <a:prstGeom prst="ellipse">
            <a:avLst/>
          </a:prstGeom>
          <a:solidFill>
            <a:srgbClr val="FFFBCC"/>
          </a:solidFill>
          <a:ln>
            <a:solidFill>
              <a:srgbClr val="FFF9AE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73" name="Picture 72"/>
          <p:cNvPicPr/>
          <p:nvPr/>
        </p:nvPicPr>
        <p:blipFill>
          <a:blip r:embed="rId3"/>
          <a:srcRect r="83114"/>
          <a:stretch/>
        </p:blipFill>
        <p:spPr>
          <a:xfrm>
            <a:off x="9389880" y="183600"/>
            <a:ext cx="618120" cy="6487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CustomShape 1"/>
          <p:cNvSpPr/>
          <p:nvPr/>
        </p:nvSpPr>
        <p:spPr>
          <a:xfrm>
            <a:off x="2160" y="5486400"/>
            <a:ext cx="9235440" cy="182880"/>
          </a:xfrm>
          <a:prstGeom prst="rect">
            <a:avLst/>
          </a:prstGeom>
          <a:solidFill>
            <a:srgbClr val="A3238E"/>
          </a:solidFill>
          <a:ln>
            <a:solidFill>
              <a:srgbClr val="A3238E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82" name="CustomShape 2"/>
          <p:cNvSpPr/>
          <p:nvPr/>
        </p:nvSpPr>
        <p:spPr>
          <a:xfrm>
            <a:off x="9238680" y="5486400"/>
            <a:ext cx="841320" cy="182880"/>
          </a:xfrm>
          <a:prstGeom prst="rect">
            <a:avLst/>
          </a:prstGeom>
          <a:solidFill>
            <a:srgbClr val="FAA61A"/>
          </a:solidFill>
          <a:ln>
            <a:solidFill>
              <a:srgbClr val="FAA61A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83" name="TextShape 3"/>
          <p:cNvSpPr txBox="1"/>
          <p:nvPr/>
        </p:nvSpPr>
        <p:spPr>
          <a:xfrm>
            <a:off x="0" y="160920"/>
            <a:ext cx="10080000" cy="911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r>
              <a:rPr lang="en-US" sz="3000" b="1" strike="noStrike" spc="-1" dirty="0">
                <a:latin typeface="Arial"/>
              </a:rPr>
              <a:t>Conclusion and Lesson Learned</a:t>
            </a:r>
            <a:endParaRPr lang="en-US" sz="3000" b="0" strike="noStrike" spc="-1" dirty="0">
              <a:latin typeface="Arial"/>
            </a:endParaRPr>
          </a:p>
        </p:txBody>
      </p:sp>
      <p:sp>
        <p:nvSpPr>
          <p:cNvPr id="286" name="CustomShape 6"/>
          <p:cNvSpPr/>
          <p:nvPr/>
        </p:nvSpPr>
        <p:spPr>
          <a:xfrm>
            <a:off x="9052560" y="-969480"/>
            <a:ext cx="2007000" cy="2158200"/>
          </a:xfrm>
          <a:prstGeom prst="ellipse">
            <a:avLst/>
          </a:prstGeom>
          <a:solidFill>
            <a:srgbClr val="FFFBCC"/>
          </a:solidFill>
          <a:ln>
            <a:solidFill>
              <a:srgbClr val="FFF9AE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87" name="Picture 286"/>
          <p:cNvPicPr/>
          <p:nvPr/>
        </p:nvPicPr>
        <p:blipFill>
          <a:blip r:embed="rId2"/>
          <a:srcRect r="83114"/>
          <a:stretch/>
        </p:blipFill>
        <p:spPr>
          <a:xfrm>
            <a:off x="9389880" y="183600"/>
            <a:ext cx="618120" cy="648720"/>
          </a:xfrm>
          <a:prstGeom prst="rect">
            <a:avLst/>
          </a:prstGeom>
          <a:ln>
            <a:noFill/>
          </a:ln>
        </p:spPr>
      </p:pic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84658D60-1625-479C-A832-8BA201F33AC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63353671"/>
              </p:ext>
            </p:extLst>
          </p:nvPr>
        </p:nvGraphicFramePr>
        <p:xfrm>
          <a:off x="1679791" y="1618340"/>
          <a:ext cx="6720417" cy="37521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611814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32C35D73-1115-424E-9F97-9AE87DCF6CF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2BB3B9EC-588C-46F1-9A84-B35BF617867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E32A69EB-ADAA-447F-99C5-7E0D766B270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EFA9818E-C538-4CC7-9BCA-E8D6C26848C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Sub>
          <a:bldDgm bld="one"/>
        </p:bldSub>
      </p:bldGraphic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TextShape 1"/>
          <p:cNvSpPr txBox="1"/>
          <p:nvPr/>
        </p:nvSpPr>
        <p:spPr>
          <a:xfrm>
            <a:off x="504000" y="226080"/>
            <a:ext cx="9071640" cy="5077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r>
              <a:rPr lang="en-US" sz="3200" b="1" strike="noStrike" spc="-1" dirty="0">
                <a:latin typeface="Arial"/>
              </a:rPr>
              <a:t>Thank You</a:t>
            </a:r>
          </a:p>
        </p:txBody>
      </p:sp>
      <p:sp>
        <p:nvSpPr>
          <p:cNvPr id="292" name="CustomShape 2"/>
          <p:cNvSpPr/>
          <p:nvPr/>
        </p:nvSpPr>
        <p:spPr>
          <a:xfrm>
            <a:off x="2160" y="5486400"/>
            <a:ext cx="9235440" cy="182880"/>
          </a:xfrm>
          <a:prstGeom prst="rect">
            <a:avLst/>
          </a:prstGeom>
          <a:solidFill>
            <a:srgbClr val="A3238E"/>
          </a:solidFill>
          <a:ln>
            <a:solidFill>
              <a:srgbClr val="A3238E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93" name="CustomShape 3"/>
          <p:cNvSpPr/>
          <p:nvPr/>
        </p:nvSpPr>
        <p:spPr>
          <a:xfrm>
            <a:off x="9238680" y="5486400"/>
            <a:ext cx="841320" cy="182880"/>
          </a:xfrm>
          <a:prstGeom prst="rect">
            <a:avLst/>
          </a:prstGeom>
          <a:solidFill>
            <a:srgbClr val="FAA61A"/>
          </a:solidFill>
          <a:ln>
            <a:solidFill>
              <a:srgbClr val="FAA61A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94" name="CustomShape 4"/>
          <p:cNvSpPr/>
          <p:nvPr/>
        </p:nvSpPr>
        <p:spPr>
          <a:xfrm>
            <a:off x="9052560" y="-969480"/>
            <a:ext cx="2007000" cy="2158200"/>
          </a:xfrm>
          <a:prstGeom prst="ellipse">
            <a:avLst/>
          </a:prstGeom>
          <a:solidFill>
            <a:srgbClr val="FFFBCC"/>
          </a:solidFill>
          <a:ln>
            <a:solidFill>
              <a:srgbClr val="FFF9AE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95" name="Picture 294"/>
          <p:cNvPicPr/>
          <p:nvPr/>
        </p:nvPicPr>
        <p:blipFill>
          <a:blip r:embed="rId2"/>
          <a:srcRect r="83114"/>
          <a:stretch/>
        </p:blipFill>
        <p:spPr>
          <a:xfrm>
            <a:off x="9389880" y="183600"/>
            <a:ext cx="618120" cy="6487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TextShape 1"/>
          <p:cNvSpPr txBox="1"/>
          <p:nvPr/>
        </p:nvSpPr>
        <p:spPr>
          <a:xfrm>
            <a:off x="504000" y="1005840"/>
            <a:ext cx="9071640" cy="40233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r>
              <a:rPr lang="en-US" sz="3200" b="1" strike="noStrike" spc="-1">
                <a:latin typeface="Arial"/>
              </a:rPr>
              <a:t>Backup Slides</a:t>
            </a:r>
          </a:p>
        </p:txBody>
      </p:sp>
      <p:sp>
        <p:nvSpPr>
          <p:cNvPr id="297" name="CustomShape 2"/>
          <p:cNvSpPr/>
          <p:nvPr/>
        </p:nvSpPr>
        <p:spPr>
          <a:xfrm>
            <a:off x="2160" y="5486400"/>
            <a:ext cx="9235440" cy="182880"/>
          </a:xfrm>
          <a:prstGeom prst="rect">
            <a:avLst/>
          </a:prstGeom>
          <a:solidFill>
            <a:srgbClr val="A3238E"/>
          </a:solidFill>
          <a:ln>
            <a:solidFill>
              <a:srgbClr val="A3238E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98" name="CustomShape 3"/>
          <p:cNvSpPr/>
          <p:nvPr/>
        </p:nvSpPr>
        <p:spPr>
          <a:xfrm>
            <a:off x="9238680" y="5486400"/>
            <a:ext cx="841320" cy="182880"/>
          </a:xfrm>
          <a:prstGeom prst="rect">
            <a:avLst/>
          </a:prstGeom>
          <a:solidFill>
            <a:srgbClr val="FAA61A"/>
          </a:solidFill>
          <a:ln>
            <a:solidFill>
              <a:srgbClr val="FAA61A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TextShape 1"/>
          <p:cNvSpPr txBox="1"/>
          <p:nvPr/>
        </p:nvSpPr>
        <p:spPr>
          <a:xfrm>
            <a:off x="506520" y="226080"/>
            <a:ext cx="9071640" cy="7797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r>
              <a:rPr lang="en-US" sz="3200" b="1" strike="noStrike" spc="-1">
                <a:latin typeface="Arial"/>
              </a:rPr>
              <a:t>Related Works: Review on Domain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300" name="CustomShape 2"/>
          <p:cNvSpPr/>
          <p:nvPr/>
        </p:nvSpPr>
        <p:spPr>
          <a:xfrm>
            <a:off x="2160" y="5486400"/>
            <a:ext cx="9235440" cy="182880"/>
          </a:xfrm>
          <a:prstGeom prst="rect">
            <a:avLst/>
          </a:prstGeom>
          <a:solidFill>
            <a:srgbClr val="A3238E"/>
          </a:solidFill>
          <a:ln>
            <a:solidFill>
              <a:srgbClr val="A3238E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01" name="CustomShape 3"/>
          <p:cNvSpPr/>
          <p:nvPr/>
        </p:nvSpPr>
        <p:spPr>
          <a:xfrm>
            <a:off x="9238680" y="5486400"/>
            <a:ext cx="841320" cy="182880"/>
          </a:xfrm>
          <a:prstGeom prst="rect">
            <a:avLst/>
          </a:prstGeom>
          <a:solidFill>
            <a:srgbClr val="FAA61A"/>
          </a:solidFill>
          <a:ln>
            <a:solidFill>
              <a:srgbClr val="FAA61A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02" name="TextShape 4"/>
          <p:cNvSpPr txBox="1"/>
          <p:nvPr/>
        </p:nvSpPr>
        <p:spPr>
          <a:xfrm>
            <a:off x="412560" y="1334520"/>
            <a:ext cx="9188640" cy="13701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latin typeface="Arial"/>
              </a:rPr>
              <a:t>In particular, RPC is indicated by 18 indicators as published in MoF (2017).</a:t>
            </a:r>
          </a:p>
        </p:txBody>
      </p:sp>
      <p:sp>
        <p:nvSpPr>
          <p:cNvPr id="303" name="TextShape 5"/>
          <p:cNvSpPr txBox="1"/>
          <p:nvPr/>
        </p:nvSpPr>
        <p:spPr>
          <a:xfrm>
            <a:off x="731520" y="5012640"/>
            <a:ext cx="6675120" cy="4316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200" b="0" i="1" strike="noStrike" spc="-1">
                <a:latin typeface="Arial"/>
              </a:rPr>
              <a:t>Source: Ministry of Finance (2017)</a:t>
            </a:r>
          </a:p>
        </p:txBody>
      </p:sp>
      <p:sp>
        <p:nvSpPr>
          <p:cNvPr id="304" name="CustomShape 6"/>
          <p:cNvSpPr/>
          <p:nvPr/>
        </p:nvSpPr>
        <p:spPr>
          <a:xfrm>
            <a:off x="3900240" y="3741120"/>
            <a:ext cx="937800" cy="1077120"/>
          </a:xfrm>
          <a:custGeom>
            <a:avLst/>
            <a:gdLst/>
            <a:ahLst/>
            <a:cxnLst/>
            <a:rect l="l" t="t" r="r" b="b"/>
            <a:pathLst>
              <a:path w="1506469" h="1310630">
                <a:moveTo>
                  <a:pt x="753236" y="0"/>
                </a:moveTo>
                <a:lnTo>
                  <a:pt x="1506470" y="285063"/>
                </a:lnTo>
                <a:lnTo>
                  <a:pt x="1506470" y="1025568"/>
                </a:lnTo>
                <a:lnTo>
                  <a:pt x="753236" y="1310630"/>
                </a:lnTo>
                <a:lnTo>
                  <a:pt x="1" y="1025568"/>
                </a:lnTo>
                <a:lnTo>
                  <a:pt x="1" y="285063"/>
                </a:lnTo>
                <a:lnTo>
                  <a:pt x="753236" y="0"/>
                </a:lnTo>
                <a:close/>
              </a:path>
            </a:pathLst>
          </a:custGeom>
          <a:solidFill>
            <a:srgbClr val="666666"/>
          </a:solidFill>
          <a:ln w="2556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284400" tIns="314640" rIns="284400" bIns="314640" anchor="ctr" anchorCtr="1">
            <a:noAutofit/>
          </a:bodyPr>
          <a:lstStyle/>
          <a:p>
            <a:pPr algn="ctr">
              <a:lnSpc>
                <a:spcPct val="90000"/>
              </a:lnSpc>
              <a:spcAft>
                <a:spcPts val="601"/>
              </a:spcAft>
            </a:pPr>
            <a:r>
              <a:rPr lang="pt-BR" sz="1200" b="1" strike="noStrike" spc="-1">
                <a:solidFill>
                  <a:srgbClr val="FFFFFF"/>
                </a:solidFill>
                <a:latin typeface="Arial"/>
                <a:ea typeface="Noto Sans CJK SC"/>
              </a:rPr>
              <a:t>MSV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305" name="CustomShape 7"/>
          <p:cNvSpPr/>
          <p:nvPr/>
        </p:nvSpPr>
        <p:spPr>
          <a:xfrm>
            <a:off x="6434640" y="2825280"/>
            <a:ext cx="937080" cy="1077480"/>
          </a:xfrm>
          <a:custGeom>
            <a:avLst/>
            <a:gdLst/>
            <a:ahLst/>
            <a:cxnLst/>
            <a:rect l="l" t="t" r="r" b="b"/>
            <a:pathLst>
              <a:path w="1506469" h="1310630">
                <a:moveTo>
                  <a:pt x="753236" y="0"/>
                </a:moveTo>
                <a:lnTo>
                  <a:pt x="1506470" y="285063"/>
                </a:lnTo>
                <a:lnTo>
                  <a:pt x="1506470" y="1025568"/>
                </a:lnTo>
                <a:lnTo>
                  <a:pt x="753236" y="1310630"/>
                </a:lnTo>
                <a:lnTo>
                  <a:pt x="1" y="1025568"/>
                </a:lnTo>
                <a:lnTo>
                  <a:pt x="1" y="285063"/>
                </a:lnTo>
                <a:lnTo>
                  <a:pt x="753236" y="0"/>
                </a:lnTo>
                <a:close/>
              </a:path>
            </a:pathLst>
          </a:custGeom>
          <a:solidFill>
            <a:srgbClr val="666666"/>
          </a:solidFill>
          <a:ln w="2556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204120" tIns="234720" rIns="204120" bIns="234720" anchor="ctr" anchorCtr="1">
            <a:noAutofit/>
          </a:bodyPr>
          <a:lstStyle/>
          <a:p>
            <a:pPr algn="ctr">
              <a:lnSpc>
                <a:spcPct val="90000"/>
              </a:lnSpc>
              <a:spcAft>
                <a:spcPts val="601"/>
              </a:spcAft>
            </a:pPr>
            <a:r>
              <a:rPr lang="pt-BR" sz="1200" b="1" strike="noStrike" spc="-1">
                <a:solidFill>
                  <a:srgbClr val="FFFFFF"/>
                </a:solidFill>
                <a:latin typeface="Arial"/>
              </a:rPr>
              <a:t>FBM KLCI</a:t>
            </a:r>
            <a:endParaRPr lang="en-US" sz="1200" b="1" strike="noStrike" spc="-1">
              <a:latin typeface="Arial"/>
              <a:ea typeface="Noto Sans CJK SC"/>
            </a:endParaRPr>
          </a:p>
        </p:txBody>
      </p:sp>
      <p:sp>
        <p:nvSpPr>
          <p:cNvPr id="306" name="CustomShape 8"/>
          <p:cNvSpPr/>
          <p:nvPr/>
        </p:nvSpPr>
        <p:spPr>
          <a:xfrm>
            <a:off x="5412960" y="2825280"/>
            <a:ext cx="937440" cy="1077480"/>
          </a:xfrm>
          <a:custGeom>
            <a:avLst/>
            <a:gdLst/>
            <a:ahLst/>
            <a:cxnLst/>
            <a:rect l="l" t="t" r="r" b="b"/>
            <a:pathLst>
              <a:path w="1506469" h="1310630">
                <a:moveTo>
                  <a:pt x="753236" y="0"/>
                </a:moveTo>
                <a:lnTo>
                  <a:pt x="1506470" y="285063"/>
                </a:lnTo>
                <a:lnTo>
                  <a:pt x="1506470" y="1025568"/>
                </a:lnTo>
                <a:lnTo>
                  <a:pt x="753236" y="1310630"/>
                </a:lnTo>
                <a:lnTo>
                  <a:pt x="1" y="1025568"/>
                </a:lnTo>
                <a:lnTo>
                  <a:pt x="1" y="285063"/>
                </a:lnTo>
                <a:lnTo>
                  <a:pt x="753236" y="0"/>
                </a:lnTo>
                <a:close/>
              </a:path>
            </a:pathLst>
          </a:custGeom>
          <a:solidFill>
            <a:srgbClr val="666666"/>
          </a:solidFill>
          <a:ln w="2556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204120" tIns="234720" rIns="204120" bIns="234720" anchor="ctr" anchorCtr="1">
            <a:noAutofit/>
          </a:bodyPr>
          <a:lstStyle/>
          <a:p>
            <a:pPr marL="285840" indent="-285840" algn="ctr">
              <a:lnSpc>
                <a:spcPct val="90000"/>
              </a:lnSpc>
              <a:spcAft>
                <a:spcPts val="601"/>
              </a:spcAft>
            </a:pPr>
            <a:r>
              <a:rPr lang="pt-BR" sz="1200" b="1" strike="noStrike" spc="-1">
                <a:solidFill>
                  <a:srgbClr val="FFFFFF"/>
                </a:solidFill>
                <a:latin typeface="Arial"/>
              </a:rPr>
              <a:t>NM</a:t>
            </a:r>
            <a:endParaRPr lang="en-US" sz="1200" b="1" strike="noStrike" spc="-1">
              <a:latin typeface="Arial"/>
            </a:endParaRPr>
          </a:p>
        </p:txBody>
      </p:sp>
      <p:sp>
        <p:nvSpPr>
          <p:cNvPr id="307" name="CustomShape 9"/>
          <p:cNvSpPr/>
          <p:nvPr/>
        </p:nvSpPr>
        <p:spPr>
          <a:xfrm>
            <a:off x="4928400" y="3741120"/>
            <a:ext cx="923760" cy="1077120"/>
          </a:xfrm>
          <a:custGeom>
            <a:avLst/>
            <a:gdLst/>
            <a:ahLst/>
            <a:cxnLst/>
            <a:rect l="l" t="t" r="r" b="b"/>
            <a:pathLst>
              <a:path w="1506469" h="1310630">
                <a:moveTo>
                  <a:pt x="753236" y="0"/>
                </a:moveTo>
                <a:lnTo>
                  <a:pt x="1506470" y="285063"/>
                </a:lnTo>
                <a:lnTo>
                  <a:pt x="1506470" y="1025568"/>
                </a:lnTo>
                <a:lnTo>
                  <a:pt x="753236" y="1310630"/>
                </a:lnTo>
                <a:lnTo>
                  <a:pt x="1" y="1025568"/>
                </a:lnTo>
                <a:lnTo>
                  <a:pt x="1" y="285063"/>
                </a:lnTo>
                <a:lnTo>
                  <a:pt x="753236" y="0"/>
                </a:lnTo>
                <a:close/>
              </a:path>
            </a:pathLst>
          </a:custGeom>
          <a:solidFill>
            <a:srgbClr val="666666"/>
          </a:solidFill>
          <a:ln w="2556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284400" tIns="314640" rIns="284400" bIns="314640" anchor="ctr" anchorCtr="1">
            <a:noAutofit/>
          </a:bodyPr>
          <a:lstStyle/>
          <a:p>
            <a:r>
              <a:rPr lang="en-US" sz="1200" b="1" strike="noStrike" spc="-1">
                <a:solidFill>
                  <a:srgbClr val="FFFFFF"/>
                </a:solidFill>
                <a:latin typeface="Arial"/>
              </a:rPr>
              <a:t>MIER</a:t>
            </a:r>
          </a:p>
        </p:txBody>
      </p:sp>
      <p:sp>
        <p:nvSpPr>
          <p:cNvPr id="308" name="CustomShape 10"/>
          <p:cNvSpPr/>
          <p:nvPr/>
        </p:nvSpPr>
        <p:spPr>
          <a:xfrm>
            <a:off x="4924440" y="1909800"/>
            <a:ext cx="937800" cy="1077120"/>
          </a:xfrm>
          <a:custGeom>
            <a:avLst/>
            <a:gdLst/>
            <a:ahLst/>
            <a:cxnLst/>
            <a:rect l="l" t="t" r="r" b="b"/>
            <a:pathLst>
              <a:path w="1506469" h="1310630">
                <a:moveTo>
                  <a:pt x="753236" y="0"/>
                </a:moveTo>
                <a:lnTo>
                  <a:pt x="1506470" y="285063"/>
                </a:lnTo>
                <a:lnTo>
                  <a:pt x="1506470" y="1025568"/>
                </a:lnTo>
                <a:lnTo>
                  <a:pt x="753236" y="1310630"/>
                </a:lnTo>
                <a:lnTo>
                  <a:pt x="1" y="1025568"/>
                </a:lnTo>
                <a:lnTo>
                  <a:pt x="1" y="285063"/>
                </a:lnTo>
                <a:lnTo>
                  <a:pt x="753236" y="0"/>
                </a:lnTo>
                <a:close/>
              </a:path>
            </a:pathLst>
          </a:custGeom>
          <a:solidFill>
            <a:srgbClr val="666666"/>
          </a:solidFill>
          <a:ln w="2556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204120" tIns="234720" rIns="204120" bIns="234720" anchor="ctr" anchorCtr="1">
            <a:noAutofit/>
          </a:bodyPr>
          <a:lstStyle/>
          <a:p>
            <a:pPr marL="285840" indent="-285840" algn="ctr">
              <a:lnSpc>
                <a:spcPct val="90000"/>
              </a:lnSpc>
              <a:spcAft>
                <a:spcPts val="601"/>
              </a:spcAft>
            </a:pPr>
            <a:r>
              <a:rPr lang="pt-BR" sz="1200" b="1" strike="noStrike" spc="-1">
                <a:solidFill>
                  <a:srgbClr val="FFFFFF"/>
                </a:solidFill>
                <a:latin typeface="Arial"/>
              </a:rPr>
              <a:t>SOPC</a:t>
            </a:r>
            <a:endParaRPr lang="en-US" sz="1200" b="1" strike="noStrike" spc="-1">
              <a:latin typeface="Arial"/>
            </a:endParaRPr>
          </a:p>
        </p:txBody>
      </p:sp>
      <p:sp>
        <p:nvSpPr>
          <p:cNvPr id="309" name="CustomShape 11"/>
          <p:cNvSpPr/>
          <p:nvPr/>
        </p:nvSpPr>
        <p:spPr>
          <a:xfrm>
            <a:off x="5936040" y="1909800"/>
            <a:ext cx="937800" cy="1077120"/>
          </a:xfrm>
          <a:custGeom>
            <a:avLst/>
            <a:gdLst/>
            <a:ahLst/>
            <a:cxnLst/>
            <a:rect l="l" t="t" r="r" b="b"/>
            <a:pathLst>
              <a:path w="1506469" h="1310630">
                <a:moveTo>
                  <a:pt x="753236" y="0"/>
                </a:moveTo>
                <a:lnTo>
                  <a:pt x="1506470" y="285063"/>
                </a:lnTo>
                <a:lnTo>
                  <a:pt x="1506470" y="1025568"/>
                </a:lnTo>
                <a:lnTo>
                  <a:pt x="753236" y="1310630"/>
                </a:lnTo>
                <a:lnTo>
                  <a:pt x="1" y="1025568"/>
                </a:lnTo>
                <a:lnTo>
                  <a:pt x="1" y="285063"/>
                </a:lnTo>
                <a:lnTo>
                  <a:pt x="753236" y="0"/>
                </a:lnTo>
                <a:close/>
              </a:path>
            </a:pathLst>
          </a:custGeom>
          <a:solidFill>
            <a:srgbClr val="666666"/>
          </a:solidFill>
          <a:ln w="2556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204120" tIns="234720" rIns="204120" bIns="234720" anchor="ctr" anchorCtr="1">
            <a:noAutofit/>
          </a:bodyPr>
          <a:lstStyle/>
          <a:p>
            <a:pPr algn="ctr">
              <a:lnSpc>
                <a:spcPct val="90000"/>
              </a:lnSpc>
              <a:spcAft>
                <a:spcPts val="601"/>
              </a:spcAft>
            </a:pPr>
            <a:r>
              <a:rPr lang="pt-BR" sz="1200" b="1" strike="noStrike" spc="-1">
                <a:solidFill>
                  <a:srgbClr val="FFFFFF"/>
                </a:solidFill>
                <a:latin typeface="Arial"/>
              </a:rPr>
              <a:t>CC</a:t>
            </a:r>
            <a:endParaRPr lang="en-US" sz="1200" b="1" strike="noStrike" spc="-1">
              <a:latin typeface="Arial"/>
              <a:ea typeface="Noto Sans CJK SC"/>
            </a:endParaRPr>
          </a:p>
        </p:txBody>
      </p:sp>
      <p:sp>
        <p:nvSpPr>
          <p:cNvPr id="310" name="CustomShape 12"/>
          <p:cNvSpPr/>
          <p:nvPr/>
        </p:nvSpPr>
        <p:spPr>
          <a:xfrm>
            <a:off x="4376520" y="2825280"/>
            <a:ext cx="937080" cy="1077480"/>
          </a:xfrm>
          <a:custGeom>
            <a:avLst/>
            <a:gdLst/>
            <a:ahLst/>
            <a:cxnLst/>
            <a:rect l="l" t="t" r="r" b="b"/>
            <a:pathLst>
              <a:path w="1506469" h="1310630">
                <a:moveTo>
                  <a:pt x="753236" y="0"/>
                </a:moveTo>
                <a:lnTo>
                  <a:pt x="1506470" y="285063"/>
                </a:lnTo>
                <a:lnTo>
                  <a:pt x="1506470" y="1025568"/>
                </a:lnTo>
                <a:lnTo>
                  <a:pt x="753236" y="1310630"/>
                </a:lnTo>
                <a:lnTo>
                  <a:pt x="1" y="1025568"/>
                </a:lnTo>
                <a:lnTo>
                  <a:pt x="1" y="285063"/>
                </a:lnTo>
                <a:lnTo>
                  <a:pt x="753236" y="0"/>
                </a:lnTo>
                <a:close/>
              </a:path>
            </a:pathLst>
          </a:custGeom>
          <a:solidFill>
            <a:srgbClr val="666666"/>
          </a:solidFill>
          <a:ln w="2556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284400" tIns="314640" rIns="284400" bIns="314640" anchor="ctr" anchorCtr="1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200" b="1" strike="noStrike" spc="-1">
                <a:solidFill>
                  <a:srgbClr val="FFFFFF"/>
                </a:solidFill>
                <a:latin typeface="Arial"/>
              </a:rPr>
              <a:t>LDH</a:t>
            </a:r>
            <a:endParaRPr lang="en-US" sz="1200" b="1" strike="noStrike" spc="-1">
              <a:solidFill>
                <a:srgbClr val="FFFFFF"/>
              </a:solidFill>
              <a:latin typeface="Arial"/>
              <a:ea typeface="Noto Sans CJK SC"/>
            </a:endParaRPr>
          </a:p>
        </p:txBody>
      </p:sp>
      <p:sp>
        <p:nvSpPr>
          <p:cNvPr id="311" name="CustomShape 13"/>
          <p:cNvSpPr/>
          <p:nvPr/>
        </p:nvSpPr>
        <p:spPr>
          <a:xfrm>
            <a:off x="8184240" y="2808000"/>
            <a:ext cx="937080" cy="1077480"/>
          </a:xfrm>
          <a:custGeom>
            <a:avLst/>
            <a:gdLst/>
            <a:ahLst/>
            <a:cxnLst/>
            <a:rect l="l" t="t" r="r" b="b"/>
            <a:pathLst>
              <a:path w="1506469" h="1310630">
                <a:moveTo>
                  <a:pt x="753236" y="0"/>
                </a:moveTo>
                <a:lnTo>
                  <a:pt x="1506470" y="285063"/>
                </a:lnTo>
                <a:lnTo>
                  <a:pt x="1506470" y="1025568"/>
                </a:lnTo>
                <a:lnTo>
                  <a:pt x="753236" y="1310630"/>
                </a:lnTo>
                <a:lnTo>
                  <a:pt x="1" y="1025568"/>
                </a:lnTo>
                <a:lnTo>
                  <a:pt x="1" y="285063"/>
                </a:lnTo>
                <a:lnTo>
                  <a:pt x="753236" y="0"/>
                </a:lnTo>
                <a:close/>
              </a:path>
            </a:pathLst>
          </a:custGeom>
          <a:solidFill>
            <a:srgbClr val="C9211E"/>
          </a:solidFill>
          <a:ln w="2556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204120" tIns="234720" rIns="204120" bIns="234720" anchor="ctr" anchorCtr="1">
            <a:noAutofit/>
          </a:bodyPr>
          <a:lstStyle/>
          <a:p>
            <a:pPr algn="ctr">
              <a:lnSpc>
                <a:spcPct val="90000"/>
              </a:lnSpc>
              <a:spcAft>
                <a:spcPts val="601"/>
              </a:spcAft>
            </a:pPr>
            <a:r>
              <a:rPr lang="pt-BR" sz="1200" b="1" strike="noStrike" spc="-1">
                <a:solidFill>
                  <a:srgbClr val="FFFFFF"/>
                </a:solidFill>
                <a:latin typeface="Arial"/>
              </a:rPr>
              <a:t>RPC</a:t>
            </a:r>
            <a:endParaRPr lang="en-US" sz="1200" b="1" strike="noStrike" spc="-1">
              <a:latin typeface="Arial"/>
              <a:ea typeface="Noto Sans CJK SC"/>
            </a:endParaRPr>
          </a:p>
        </p:txBody>
      </p:sp>
      <p:sp>
        <p:nvSpPr>
          <p:cNvPr id="312" name="CustomShape 14"/>
          <p:cNvSpPr/>
          <p:nvPr/>
        </p:nvSpPr>
        <p:spPr>
          <a:xfrm>
            <a:off x="3893040" y="1909800"/>
            <a:ext cx="937800" cy="1077120"/>
          </a:xfrm>
          <a:custGeom>
            <a:avLst/>
            <a:gdLst/>
            <a:ahLst/>
            <a:cxnLst/>
            <a:rect l="l" t="t" r="r" b="b"/>
            <a:pathLst>
              <a:path w="1506469" h="1310630">
                <a:moveTo>
                  <a:pt x="753236" y="0"/>
                </a:moveTo>
                <a:lnTo>
                  <a:pt x="1506470" y="285063"/>
                </a:lnTo>
                <a:lnTo>
                  <a:pt x="1506470" y="1025568"/>
                </a:lnTo>
                <a:lnTo>
                  <a:pt x="753236" y="1310630"/>
                </a:lnTo>
                <a:lnTo>
                  <a:pt x="1" y="1025568"/>
                </a:lnTo>
                <a:lnTo>
                  <a:pt x="1" y="285063"/>
                </a:lnTo>
                <a:lnTo>
                  <a:pt x="753236" y="0"/>
                </a:lnTo>
                <a:close/>
              </a:path>
            </a:pathLst>
          </a:custGeom>
          <a:solidFill>
            <a:srgbClr val="666666"/>
          </a:solidFill>
          <a:ln w="2556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284400" tIns="314640" rIns="284400" bIns="314640" anchor="ctr" anchorCtr="1">
            <a:noAutofit/>
          </a:bodyPr>
          <a:lstStyle/>
          <a:p>
            <a:r>
              <a:rPr lang="en-US" sz="1200" b="1" strike="noStrike" spc="-1">
                <a:solidFill>
                  <a:srgbClr val="FFFFFF"/>
                </a:solidFill>
                <a:latin typeface="Arial"/>
              </a:rPr>
              <a:t>SOM</a:t>
            </a:r>
          </a:p>
        </p:txBody>
      </p:sp>
      <p:sp>
        <p:nvSpPr>
          <p:cNvPr id="313" name="CustomShape 15"/>
          <p:cNvSpPr/>
          <p:nvPr/>
        </p:nvSpPr>
        <p:spPr>
          <a:xfrm>
            <a:off x="5936040" y="3738600"/>
            <a:ext cx="937800" cy="1077480"/>
          </a:xfrm>
          <a:custGeom>
            <a:avLst/>
            <a:gdLst/>
            <a:ahLst/>
            <a:cxnLst/>
            <a:rect l="l" t="t" r="r" b="b"/>
            <a:pathLst>
              <a:path w="1506469" h="1310630">
                <a:moveTo>
                  <a:pt x="753236" y="0"/>
                </a:moveTo>
                <a:lnTo>
                  <a:pt x="1506470" y="285063"/>
                </a:lnTo>
                <a:lnTo>
                  <a:pt x="1506470" y="1025568"/>
                </a:lnTo>
                <a:lnTo>
                  <a:pt x="753236" y="1310630"/>
                </a:lnTo>
                <a:lnTo>
                  <a:pt x="1" y="1025568"/>
                </a:lnTo>
                <a:lnTo>
                  <a:pt x="1" y="285063"/>
                </a:lnTo>
                <a:lnTo>
                  <a:pt x="753236" y="0"/>
                </a:lnTo>
                <a:close/>
              </a:path>
            </a:pathLst>
          </a:custGeom>
          <a:solidFill>
            <a:srgbClr val="666666"/>
          </a:solidFill>
          <a:ln w="2556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204120" tIns="234720" rIns="204120" bIns="234720" anchor="ctr" anchorCtr="1">
            <a:noAutofit/>
          </a:bodyPr>
          <a:lstStyle/>
          <a:p>
            <a:pPr marL="285840" indent="-285840" algn="ctr">
              <a:lnSpc>
                <a:spcPct val="90000"/>
              </a:lnSpc>
              <a:spcAft>
                <a:spcPts val="601"/>
              </a:spcAft>
            </a:pPr>
            <a:r>
              <a:rPr lang="pt-BR" sz="1200" b="1" strike="noStrike" spc="-1">
                <a:solidFill>
                  <a:srgbClr val="FFFFFF"/>
                </a:solidFill>
                <a:latin typeface="Arial"/>
              </a:rPr>
              <a:t>EMP</a:t>
            </a:r>
            <a:endParaRPr lang="en-US" sz="1200" b="1" strike="noStrike" spc="-1">
              <a:latin typeface="Arial"/>
            </a:endParaRPr>
          </a:p>
        </p:txBody>
      </p:sp>
      <p:sp>
        <p:nvSpPr>
          <p:cNvPr id="314" name="CustomShape 16"/>
          <p:cNvSpPr/>
          <p:nvPr/>
        </p:nvSpPr>
        <p:spPr>
          <a:xfrm>
            <a:off x="759960" y="3741120"/>
            <a:ext cx="937440" cy="1077120"/>
          </a:xfrm>
          <a:custGeom>
            <a:avLst/>
            <a:gdLst/>
            <a:ahLst/>
            <a:cxnLst/>
            <a:rect l="l" t="t" r="r" b="b"/>
            <a:pathLst>
              <a:path w="1506469" h="1310630">
                <a:moveTo>
                  <a:pt x="753236" y="0"/>
                </a:moveTo>
                <a:lnTo>
                  <a:pt x="1506470" y="285063"/>
                </a:lnTo>
                <a:lnTo>
                  <a:pt x="1506470" y="1025568"/>
                </a:lnTo>
                <a:lnTo>
                  <a:pt x="753236" y="1310630"/>
                </a:lnTo>
                <a:lnTo>
                  <a:pt x="1" y="1025568"/>
                </a:lnTo>
                <a:lnTo>
                  <a:pt x="1" y="285063"/>
                </a:lnTo>
                <a:lnTo>
                  <a:pt x="753236" y="0"/>
                </a:lnTo>
                <a:close/>
              </a:path>
            </a:pathLst>
          </a:custGeom>
          <a:solidFill>
            <a:srgbClr val="666666"/>
          </a:solidFill>
          <a:ln w="2556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284400" tIns="314640" rIns="284400" bIns="314640" anchor="ctr" anchorCtr="1">
            <a:noAutofit/>
          </a:bodyPr>
          <a:lstStyle/>
          <a:p>
            <a:pPr algn="ctr">
              <a:lnSpc>
                <a:spcPct val="90000"/>
              </a:lnSpc>
              <a:spcAft>
                <a:spcPts val="601"/>
              </a:spcAft>
            </a:pPr>
            <a:r>
              <a:rPr lang="pt-BR" sz="1200" b="1" strike="noStrike" spc="-1">
                <a:solidFill>
                  <a:srgbClr val="FFFFFF"/>
                </a:solidFill>
                <a:latin typeface="Arial"/>
                <a:ea typeface="Noto Sans CJK SC"/>
              </a:rPr>
              <a:t>MCF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315" name="CustomShape 17"/>
          <p:cNvSpPr/>
          <p:nvPr/>
        </p:nvSpPr>
        <p:spPr>
          <a:xfrm>
            <a:off x="3330000" y="2825280"/>
            <a:ext cx="937440" cy="1077480"/>
          </a:xfrm>
          <a:custGeom>
            <a:avLst/>
            <a:gdLst/>
            <a:ahLst/>
            <a:cxnLst/>
            <a:rect l="l" t="t" r="r" b="b"/>
            <a:pathLst>
              <a:path w="1506469" h="1310630">
                <a:moveTo>
                  <a:pt x="753236" y="0"/>
                </a:moveTo>
                <a:lnTo>
                  <a:pt x="1506470" y="285063"/>
                </a:lnTo>
                <a:lnTo>
                  <a:pt x="1506470" y="1025568"/>
                </a:lnTo>
                <a:lnTo>
                  <a:pt x="753236" y="1310630"/>
                </a:lnTo>
                <a:lnTo>
                  <a:pt x="1" y="1025568"/>
                </a:lnTo>
                <a:lnTo>
                  <a:pt x="1" y="285063"/>
                </a:lnTo>
                <a:lnTo>
                  <a:pt x="753236" y="0"/>
                </a:lnTo>
                <a:close/>
              </a:path>
            </a:pathLst>
          </a:custGeom>
          <a:solidFill>
            <a:srgbClr val="666666"/>
          </a:solidFill>
          <a:ln w="2556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204120" tIns="234720" rIns="204120" bIns="234720" anchor="ctr" anchorCtr="1">
            <a:noAutofit/>
          </a:bodyPr>
          <a:lstStyle/>
          <a:p>
            <a:pPr algn="ctr">
              <a:lnSpc>
                <a:spcPct val="90000"/>
              </a:lnSpc>
              <a:spcAft>
                <a:spcPts val="601"/>
              </a:spcAft>
            </a:pPr>
            <a:r>
              <a:rPr lang="pt-BR" sz="1200" b="1" strike="noStrike" spc="-1">
                <a:solidFill>
                  <a:srgbClr val="FFFFFF"/>
                </a:solidFill>
                <a:latin typeface="Arial"/>
              </a:rPr>
              <a:t>CCS</a:t>
            </a:r>
            <a:endParaRPr lang="en-US" sz="1200" b="1" strike="noStrike" spc="-1">
              <a:latin typeface="Arial"/>
              <a:ea typeface="Noto Sans CJK SC"/>
            </a:endParaRPr>
          </a:p>
        </p:txBody>
      </p:sp>
      <p:sp>
        <p:nvSpPr>
          <p:cNvPr id="316" name="CustomShape 18"/>
          <p:cNvSpPr/>
          <p:nvPr/>
        </p:nvSpPr>
        <p:spPr>
          <a:xfrm>
            <a:off x="2272320" y="2825280"/>
            <a:ext cx="937440" cy="1077480"/>
          </a:xfrm>
          <a:custGeom>
            <a:avLst/>
            <a:gdLst/>
            <a:ahLst/>
            <a:cxnLst/>
            <a:rect l="l" t="t" r="r" b="b"/>
            <a:pathLst>
              <a:path w="1506469" h="1310630">
                <a:moveTo>
                  <a:pt x="753236" y="0"/>
                </a:moveTo>
                <a:lnTo>
                  <a:pt x="1506470" y="285063"/>
                </a:lnTo>
                <a:lnTo>
                  <a:pt x="1506470" y="1025568"/>
                </a:lnTo>
                <a:lnTo>
                  <a:pt x="753236" y="1310630"/>
                </a:lnTo>
                <a:lnTo>
                  <a:pt x="1" y="1025568"/>
                </a:lnTo>
                <a:lnTo>
                  <a:pt x="1" y="285063"/>
                </a:lnTo>
                <a:lnTo>
                  <a:pt x="753236" y="0"/>
                </a:lnTo>
                <a:close/>
              </a:path>
            </a:pathLst>
          </a:custGeom>
          <a:solidFill>
            <a:srgbClr val="666666"/>
          </a:solidFill>
          <a:ln w="2556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204120" tIns="234720" rIns="204120" bIns="234720" anchor="ctr" anchorCtr="1">
            <a:noAutofit/>
          </a:bodyPr>
          <a:lstStyle/>
          <a:p>
            <a:pPr marL="285840" indent="-285840" algn="ctr">
              <a:lnSpc>
                <a:spcPct val="90000"/>
              </a:lnSpc>
              <a:spcAft>
                <a:spcPts val="601"/>
              </a:spcAft>
            </a:pPr>
            <a:r>
              <a:rPr lang="pt-BR" sz="1200" b="1" strike="noStrike" spc="-1">
                <a:solidFill>
                  <a:srgbClr val="FFFFFF"/>
                </a:solidFill>
                <a:latin typeface="Arial"/>
              </a:rPr>
              <a:t>LOWT</a:t>
            </a:r>
            <a:endParaRPr lang="en-US" sz="1200" b="1" strike="noStrike" spc="-1">
              <a:latin typeface="Arial"/>
            </a:endParaRPr>
          </a:p>
        </p:txBody>
      </p:sp>
      <p:sp>
        <p:nvSpPr>
          <p:cNvPr id="317" name="CustomShape 19"/>
          <p:cNvSpPr/>
          <p:nvPr/>
        </p:nvSpPr>
        <p:spPr>
          <a:xfrm>
            <a:off x="1823400" y="3741120"/>
            <a:ext cx="937800" cy="1077120"/>
          </a:xfrm>
          <a:custGeom>
            <a:avLst/>
            <a:gdLst/>
            <a:ahLst/>
            <a:cxnLst/>
            <a:rect l="l" t="t" r="r" b="b"/>
            <a:pathLst>
              <a:path w="1506469" h="1310630">
                <a:moveTo>
                  <a:pt x="753236" y="0"/>
                </a:moveTo>
                <a:lnTo>
                  <a:pt x="1506470" y="285063"/>
                </a:lnTo>
                <a:lnTo>
                  <a:pt x="1506470" y="1025568"/>
                </a:lnTo>
                <a:lnTo>
                  <a:pt x="753236" y="1310630"/>
                </a:lnTo>
                <a:lnTo>
                  <a:pt x="1" y="1025568"/>
                </a:lnTo>
                <a:lnTo>
                  <a:pt x="1" y="285063"/>
                </a:lnTo>
                <a:lnTo>
                  <a:pt x="753236" y="0"/>
                </a:lnTo>
                <a:close/>
              </a:path>
            </a:pathLst>
          </a:custGeom>
          <a:solidFill>
            <a:srgbClr val="666666"/>
          </a:solidFill>
          <a:ln w="2556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284400" tIns="314640" rIns="284400" bIns="314640" anchor="ctr" anchorCtr="1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180" b="1" strike="noStrike" spc="-1">
                <a:solidFill>
                  <a:srgbClr val="FFFFFF"/>
                </a:solidFill>
                <a:latin typeface="Arial"/>
              </a:rPr>
              <a:t>MSW</a:t>
            </a:r>
            <a:endParaRPr lang="en-US" sz="1180" b="1" strike="noStrike" spc="-1">
              <a:solidFill>
                <a:srgbClr val="FFFFFF"/>
              </a:solidFill>
              <a:latin typeface="Arial"/>
              <a:ea typeface="Noto Sans CJK SC"/>
            </a:endParaRPr>
          </a:p>
        </p:txBody>
      </p:sp>
      <p:sp>
        <p:nvSpPr>
          <p:cNvPr id="318" name="CustomShape 20"/>
          <p:cNvSpPr/>
          <p:nvPr/>
        </p:nvSpPr>
        <p:spPr>
          <a:xfrm>
            <a:off x="1819800" y="1909800"/>
            <a:ext cx="937080" cy="1077120"/>
          </a:xfrm>
          <a:custGeom>
            <a:avLst/>
            <a:gdLst/>
            <a:ahLst/>
            <a:cxnLst/>
            <a:rect l="l" t="t" r="r" b="b"/>
            <a:pathLst>
              <a:path w="1506469" h="1310630">
                <a:moveTo>
                  <a:pt x="753236" y="0"/>
                </a:moveTo>
                <a:lnTo>
                  <a:pt x="1506470" y="285063"/>
                </a:lnTo>
                <a:lnTo>
                  <a:pt x="1506470" y="1025568"/>
                </a:lnTo>
                <a:lnTo>
                  <a:pt x="753236" y="1310630"/>
                </a:lnTo>
                <a:lnTo>
                  <a:pt x="1" y="1025568"/>
                </a:lnTo>
                <a:lnTo>
                  <a:pt x="1" y="285063"/>
                </a:lnTo>
                <a:lnTo>
                  <a:pt x="753236" y="0"/>
                </a:lnTo>
                <a:close/>
              </a:path>
            </a:pathLst>
          </a:custGeom>
          <a:solidFill>
            <a:srgbClr val="666666"/>
          </a:solidFill>
          <a:ln w="2556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204120" tIns="234720" rIns="204120" bIns="234720" anchor="ctr" anchorCtr="1">
            <a:noAutofit/>
          </a:bodyPr>
          <a:lstStyle/>
          <a:p>
            <a:pPr marL="285840" indent="-285840" algn="ctr">
              <a:lnSpc>
                <a:spcPct val="90000"/>
              </a:lnSpc>
              <a:spcAft>
                <a:spcPts val="601"/>
              </a:spcAft>
            </a:pPr>
            <a:r>
              <a:rPr lang="pt-BR" sz="1200" b="1" strike="noStrike" spc="-1">
                <a:solidFill>
                  <a:srgbClr val="FFFFFF"/>
                </a:solidFill>
                <a:latin typeface="Arial"/>
              </a:rPr>
              <a:t>ICG</a:t>
            </a:r>
            <a:endParaRPr lang="en-US" sz="1200" b="1" strike="noStrike" spc="-1">
              <a:latin typeface="Arial"/>
            </a:endParaRPr>
          </a:p>
        </p:txBody>
      </p:sp>
      <p:sp>
        <p:nvSpPr>
          <p:cNvPr id="319" name="CustomShape 21"/>
          <p:cNvSpPr/>
          <p:nvPr/>
        </p:nvSpPr>
        <p:spPr>
          <a:xfrm>
            <a:off x="2831400" y="1909800"/>
            <a:ext cx="937440" cy="1077120"/>
          </a:xfrm>
          <a:custGeom>
            <a:avLst/>
            <a:gdLst/>
            <a:ahLst/>
            <a:cxnLst/>
            <a:rect l="l" t="t" r="r" b="b"/>
            <a:pathLst>
              <a:path w="1506469" h="1310630">
                <a:moveTo>
                  <a:pt x="753236" y="0"/>
                </a:moveTo>
                <a:lnTo>
                  <a:pt x="1506470" y="285063"/>
                </a:lnTo>
                <a:lnTo>
                  <a:pt x="1506470" y="1025568"/>
                </a:lnTo>
                <a:lnTo>
                  <a:pt x="753236" y="1310630"/>
                </a:lnTo>
                <a:lnTo>
                  <a:pt x="1" y="1025568"/>
                </a:lnTo>
                <a:lnTo>
                  <a:pt x="1" y="285063"/>
                </a:lnTo>
                <a:lnTo>
                  <a:pt x="753236" y="0"/>
                </a:lnTo>
                <a:close/>
              </a:path>
            </a:pathLst>
          </a:custGeom>
          <a:solidFill>
            <a:srgbClr val="666666"/>
          </a:solidFill>
          <a:ln w="2556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204120" tIns="234720" rIns="204120" bIns="234720" anchor="ctr" anchorCtr="1">
            <a:noAutofit/>
          </a:bodyPr>
          <a:lstStyle/>
          <a:p>
            <a:pPr algn="ctr">
              <a:lnSpc>
                <a:spcPct val="90000"/>
              </a:lnSpc>
              <a:spcAft>
                <a:spcPts val="601"/>
              </a:spcAft>
            </a:pPr>
            <a:r>
              <a:rPr lang="pt-BR" sz="1200" b="1" strike="noStrike" spc="-1">
                <a:solidFill>
                  <a:srgbClr val="FFFFFF"/>
                </a:solidFill>
                <a:latin typeface="Arial"/>
              </a:rPr>
              <a:t>TSP</a:t>
            </a:r>
            <a:endParaRPr lang="en-US" sz="1200" b="1" strike="noStrike" spc="-1">
              <a:latin typeface="Arial"/>
              <a:ea typeface="Noto Sans CJK SC"/>
            </a:endParaRPr>
          </a:p>
        </p:txBody>
      </p:sp>
      <p:sp>
        <p:nvSpPr>
          <p:cNvPr id="320" name="CustomShape 22"/>
          <p:cNvSpPr/>
          <p:nvPr/>
        </p:nvSpPr>
        <p:spPr>
          <a:xfrm>
            <a:off x="1235160" y="2825280"/>
            <a:ext cx="937800" cy="1077480"/>
          </a:xfrm>
          <a:custGeom>
            <a:avLst/>
            <a:gdLst/>
            <a:ahLst/>
            <a:cxnLst/>
            <a:rect l="l" t="t" r="r" b="b"/>
            <a:pathLst>
              <a:path w="1506469" h="1310630">
                <a:moveTo>
                  <a:pt x="753236" y="0"/>
                </a:moveTo>
                <a:lnTo>
                  <a:pt x="1506470" y="285063"/>
                </a:lnTo>
                <a:lnTo>
                  <a:pt x="1506470" y="1025568"/>
                </a:lnTo>
                <a:lnTo>
                  <a:pt x="753236" y="1310630"/>
                </a:lnTo>
                <a:lnTo>
                  <a:pt x="1" y="1025568"/>
                </a:lnTo>
                <a:lnTo>
                  <a:pt x="1" y="285063"/>
                </a:lnTo>
                <a:lnTo>
                  <a:pt x="753236" y="0"/>
                </a:lnTo>
                <a:close/>
              </a:path>
            </a:pathLst>
          </a:custGeom>
          <a:solidFill>
            <a:srgbClr val="666666"/>
          </a:solidFill>
          <a:ln w="2556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284400" tIns="314640" rIns="284400" bIns="314640" anchor="ctr" anchorCtr="1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200" b="1" strike="noStrike" spc="-1">
                <a:solidFill>
                  <a:srgbClr val="FFFFFF"/>
                </a:solidFill>
                <a:latin typeface="Arial"/>
              </a:rPr>
              <a:t>CCD</a:t>
            </a:r>
            <a:endParaRPr lang="en-US" sz="1200" b="1" strike="noStrike" spc="-1">
              <a:solidFill>
                <a:srgbClr val="FFFFFF"/>
              </a:solidFill>
              <a:latin typeface="Arial"/>
              <a:ea typeface="Noto Sans CJK SC"/>
            </a:endParaRPr>
          </a:p>
        </p:txBody>
      </p:sp>
      <p:sp>
        <p:nvSpPr>
          <p:cNvPr id="321" name="CustomShape 23"/>
          <p:cNvSpPr/>
          <p:nvPr/>
        </p:nvSpPr>
        <p:spPr>
          <a:xfrm>
            <a:off x="752400" y="1909800"/>
            <a:ext cx="937080" cy="1077120"/>
          </a:xfrm>
          <a:custGeom>
            <a:avLst/>
            <a:gdLst/>
            <a:ahLst/>
            <a:cxnLst/>
            <a:rect l="l" t="t" r="r" b="b"/>
            <a:pathLst>
              <a:path w="1506469" h="1310630">
                <a:moveTo>
                  <a:pt x="753236" y="0"/>
                </a:moveTo>
                <a:lnTo>
                  <a:pt x="1506470" y="285063"/>
                </a:lnTo>
                <a:lnTo>
                  <a:pt x="1506470" y="1025568"/>
                </a:lnTo>
                <a:lnTo>
                  <a:pt x="753236" y="1310630"/>
                </a:lnTo>
                <a:lnTo>
                  <a:pt x="1" y="1025568"/>
                </a:lnTo>
                <a:lnTo>
                  <a:pt x="1" y="285063"/>
                </a:lnTo>
                <a:lnTo>
                  <a:pt x="753236" y="0"/>
                </a:lnTo>
                <a:close/>
              </a:path>
            </a:pathLst>
          </a:custGeom>
          <a:solidFill>
            <a:srgbClr val="666666"/>
          </a:solidFill>
          <a:ln w="2556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284400" tIns="314640" rIns="284400" bIns="314640" anchor="ctr" anchorCtr="1">
            <a:noAutofit/>
          </a:bodyPr>
          <a:lstStyle/>
          <a:p>
            <a:r>
              <a:rPr lang="en-US" sz="1200" b="1" strike="noStrike" spc="-1">
                <a:solidFill>
                  <a:srgbClr val="FFFFFF"/>
                </a:solidFill>
                <a:latin typeface="Arial"/>
              </a:rPr>
              <a:t>FS</a:t>
            </a:r>
          </a:p>
        </p:txBody>
      </p:sp>
      <p:sp>
        <p:nvSpPr>
          <p:cNvPr id="322" name="CustomShape 24"/>
          <p:cNvSpPr/>
          <p:nvPr/>
        </p:nvSpPr>
        <p:spPr>
          <a:xfrm>
            <a:off x="2867400" y="3738600"/>
            <a:ext cx="937440" cy="1077480"/>
          </a:xfrm>
          <a:custGeom>
            <a:avLst/>
            <a:gdLst/>
            <a:ahLst/>
            <a:cxnLst/>
            <a:rect l="l" t="t" r="r" b="b"/>
            <a:pathLst>
              <a:path w="1506469" h="1310630">
                <a:moveTo>
                  <a:pt x="753236" y="0"/>
                </a:moveTo>
                <a:lnTo>
                  <a:pt x="1506470" y="285063"/>
                </a:lnTo>
                <a:lnTo>
                  <a:pt x="1506470" y="1025568"/>
                </a:lnTo>
                <a:lnTo>
                  <a:pt x="753236" y="1310630"/>
                </a:lnTo>
                <a:lnTo>
                  <a:pt x="1" y="1025568"/>
                </a:lnTo>
                <a:lnTo>
                  <a:pt x="1" y="285063"/>
                </a:lnTo>
                <a:lnTo>
                  <a:pt x="753236" y="0"/>
                </a:lnTo>
                <a:close/>
              </a:path>
            </a:pathLst>
          </a:custGeom>
          <a:solidFill>
            <a:srgbClr val="666666"/>
          </a:solidFill>
          <a:ln w="2556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204120" tIns="234720" rIns="204120" bIns="234720" anchor="ctr" anchorCtr="1">
            <a:noAutofit/>
          </a:bodyPr>
          <a:lstStyle/>
          <a:p>
            <a:pPr marL="285840" indent="-285840" algn="ctr">
              <a:lnSpc>
                <a:spcPct val="90000"/>
              </a:lnSpc>
              <a:spcAft>
                <a:spcPts val="601"/>
              </a:spcAft>
            </a:pPr>
            <a:r>
              <a:rPr lang="pt-BR" sz="1200" b="1" strike="noStrike" spc="-1">
                <a:solidFill>
                  <a:srgbClr val="FFFFFF"/>
                </a:solidFill>
                <a:latin typeface="Arial"/>
              </a:rPr>
              <a:t>SSW</a:t>
            </a:r>
            <a:endParaRPr lang="en-US" sz="1200" b="1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CustomShape 1"/>
          <p:cNvSpPr/>
          <p:nvPr/>
        </p:nvSpPr>
        <p:spPr>
          <a:xfrm>
            <a:off x="2160" y="5486400"/>
            <a:ext cx="9235440" cy="182880"/>
          </a:xfrm>
          <a:prstGeom prst="rect">
            <a:avLst/>
          </a:prstGeom>
          <a:solidFill>
            <a:srgbClr val="A3238E"/>
          </a:solidFill>
          <a:ln>
            <a:solidFill>
              <a:srgbClr val="A3238E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24" name="CustomShape 2"/>
          <p:cNvSpPr/>
          <p:nvPr/>
        </p:nvSpPr>
        <p:spPr>
          <a:xfrm>
            <a:off x="9238680" y="5486400"/>
            <a:ext cx="841320" cy="182880"/>
          </a:xfrm>
          <a:prstGeom prst="rect">
            <a:avLst/>
          </a:prstGeom>
          <a:solidFill>
            <a:srgbClr val="FAA61A"/>
          </a:solidFill>
          <a:ln>
            <a:solidFill>
              <a:srgbClr val="FAA61A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25" name="TextShape 3"/>
          <p:cNvSpPr txBox="1"/>
          <p:nvPr/>
        </p:nvSpPr>
        <p:spPr>
          <a:xfrm>
            <a:off x="507240" y="226080"/>
            <a:ext cx="9071640" cy="7797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r>
              <a:rPr lang="en-US" sz="3200" b="1" strike="noStrike" spc="-1">
                <a:latin typeface="Arial"/>
              </a:rPr>
              <a:t>Research Methodology: Activities Plan</a:t>
            </a:r>
            <a:endParaRPr lang="en-US" sz="3200" b="0" strike="noStrike" spc="-1">
              <a:latin typeface="Arial"/>
            </a:endParaRPr>
          </a:p>
        </p:txBody>
      </p:sp>
      <p:pic>
        <p:nvPicPr>
          <p:cNvPr id="326" name="Picture 325"/>
          <p:cNvPicPr/>
          <p:nvPr/>
        </p:nvPicPr>
        <p:blipFill>
          <a:blip r:embed="rId2"/>
          <a:srcRect t="7388" r="6449"/>
          <a:stretch/>
        </p:blipFill>
        <p:spPr>
          <a:xfrm>
            <a:off x="3754440" y="1160280"/>
            <a:ext cx="5943240" cy="3866400"/>
          </a:xfrm>
          <a:prstGeom prst="rect">
            <a:avLst/>
          </a:prstGeom>
          <a:ln>
            <a:noFill/>
          </a:ln>
        </p:spPr>
      </p:pic>
      <p:sp>
        <p:nvSpPr>
          <p:cNvPr id="327" name="TextShape 4"/>
          <p:cNvSpPr txBox="1"/>
          <p:nvPr/>
        </p:nvSpPr>
        <p:spPr>
          <a:xfrm>
            <a:off x="277025" y="1382315"/>
            <a:ext cx="3200400" cy="29059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 dirty="0">
                <a:latin typeface="Arial"/>
              </a:rPr>
              <a:t>From </a:t>
            </a:r>
            <a:r>
              <a:rPr lang="en-US" sz="1800" b="1" strike="noStrike" spc="-1" dirty="0">
                <a:latin typeface="Arial"/>
              </a:rPr>
              <a:t>October</a:t>
            </a:r>
            <a:r>
              <a:rPr lang="en-US" sz="1800" b="0" strike="noStrike" spc="-1" dirty="0">
                <a:latin typeface="Arial"/>
              </a:rPr>
              <a:t> until early of </a:t>
            </a:r>
            <a:r>
              <a:rPr lang="en-US" sz="1800" b="1" strike="noStrike" spc="-1" dirty="0">
                <a:latin typeface="Arial"/>
              </a:rPr>
              <a:t>November</a:t>
            </a:r>
            <a:r>
              <a:rPr lang="en-US" sz="1800" b="0" strike="noStrike" spc="-1" dirty="0">
                <a:latin typeface="Arial"/>
              </a:rPr>
              <a:t>, I spent most on the time </a:t>
            </a:r>
            <a:r>
              <a:rPr lang="en-US" sz="1800" b="1" strike="noStrike" spc="-1" dirty="0">
                <a:solidFill>
                  <a:srgbClr val="C9211E"/>
                </a:solidFill>
                <a:latin typeface="Arial"/>
              </a:rPr>
              <a:t>reviewing articles</a:t>
            </a:r>
            <a:r>
              <a:rPr lang="en-US" sz="1800" b="0" strike="noStrike" spc="-1" dirty="0">
                <a:latin typeface="Arial"/>
              </a:rPr>
              <a:t> to </a:t>
            </a:r>
            <a:r>
              <a:rPr lang="en-US" sz="1800" b="1" strike="noStrike" spc="-1" dirty="0">
                <a:latin typeface="Arial"/>
              </a:rPr>
              <a:t>select</a:t>
            </a:r>
            <a:r>
              <a:rPr lang="en-US" sz="1800" b="0" strike="noStrike" spc="-1" dirty="0">
                <a:latin typeface="Arial"/>
              </a:rPr>
              <a:t> the best </a:t>
            </a:r>
            <a:r>
              <a:rPr lang="en-US" sz="1800" b="1" strike="noStrike" spc="-1" dirty="0">
                <a:latin typeface="Arial"/>
              </a:rPr>
              <a:t>algorithms</a:t>
            </a:r>
            <a:r>
              <a:rPr lang="en-US" sz="1800" b="0" strike="noStrike" spc="-1" dirty="0">
                <a:latin typeface="Arial"/>
              </a:rPr>
              <a:t> and </a:t>
            </a:r>
            <a:r>
              <a:rPr lang="en-US" sz="1800" b="1" strike="noStrike" spc="-1" dirty="0">
                <a:latin typeface="Arial"/>
              </a:rPr>
              <a:t>tools</a:t>
            </a:r>
            <a:r>
              <a:rPr lang="en-US" sz="1800" b="0" strike="noStrike" spc="-1" dirty="0">
                <a:latin typeface="Arial"/>
              </a:rPr>
              <a:t>. </a:t>
            </a: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1800" b="0" strike="noStrike" spc="-1" dirty="0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 dirty="0">
                <a:latin typeface="Arial"/>
              </a:rPr>
              <a:t>From </a:t>
            </a:r>
            <a:r>
              <a:rPr lang="en-US" sz="1800" b="1" strike="noStrike" spc="-1" dirty="0">
                <a:latin typeface="Arial"/>
              </a:rPr>
              <a:t>November</a:t>
            </a:r>
            <a:r>
              <a:rPr lang="en-US" sz="1800" b="0" strike="noStrike" spc="-1" dirty="0">
                <a:latin typeface="Arial"/>
              </a:rPr>
              <a:t> until </a:t>
            </a:r>
            <a:r>
              <a:rPr lang="en-US" sz="1800" b="1" strike="noStrike" spc="-1" dirty="0">
                <a:latin typeface="Arial"/>
              </a:rPr>
              <a:t>December</a:t>
            </a:r>
            <a:r>
              <a:rPr lang="en-US" sz="1800" b="0" strike="noStrike" spc="-1" dirty="0">
                <a:latin typeface="Arial"/>
              </a:rPr>
              <a:t>, I utilized mostly on Model Development &amp; Optimization.</a:t>
            </a: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pc="-1" dirty="0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 dirty="0">
                <a:latin typeface="Arial"/>
              </a:rPr>
              <a:t>Regardless, I </a:t>
            </a:r>
            <a:r>
              <a:rPr lang="en-US" sz="1800" b="1" strike="noStrike" spc="-1" dirty="0">
                <a:latin typeface="Arial"/>
              </a:rPr>
              <a:t>managed</a:t>
            </a:r>
            <a:r>
              <a:rPr lang="en-US" sz="1800" b="0" strike="noStrike" spc="-1" dirty="0">
                <a:latin typeface="Arial"/>
              </a:rPr>
              <a:t> to </a:t>
            </a:r>
            <a:r>
              <a:rPr lang="en-US" sz="1800" b="1" strike="noStrike" spc="-1" dirty="0">
                <a:latin typeface="Arial"/>
              </a:rPr>
              <a:t>finish report </a:t>
            </a:r>
            <a:r>
              <a:rPr lang="en-US" sz="1800" b="0" strike="noStrike" spc="-1" dirty="0">
                <a:latin typeface="Arial"/>
              </a:rPr>
              <a:t>as required.</a:t>
            </a:r>
          </a:p>
        </p:txBody>
      </p:sp>
      <p:sp>
        <p:nvSpPr>
          <p:cNvPr id="328" name="TextShape 5"/>
          <p:cNvSpPr txBox="1"/>
          <p:nvPr/>
        </p:nvSpPr>
        <p:spPr>
          <a:xfrm>
            <a:off x="3749040" y="5065200"/>
            <a:ext cx="6012720" cy="346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pPr algn="ctr"/>
            <a:r>
              <a:rPr lang="en-US" sz="1600" b="0" strike="noStrike" spc="-1">
                <a:latin typeface="Arial"/>
              </a:rPr>
              <a:t>Figure 1 Gantt Chart of Project Consultancy and Practicum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TextShape 1"/>
          <p:cNvSpPr txBox="1"/>
          <p:nvPr/>
        </p:nvSpPr>
        <p:spPr>
          <a:xfrm>
            <a:off x="365760" y="1097280"/>
            <a:ext cx="3566160" cy="4206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/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latin typeface="Arial"/>
              </a:rPr>
              <a:t>As a </a:t>
            </a:r>
            <a:r>
              <a:rPr lang="en-US" sz="1800" b="1" strike="noStrike" spc="-1">
                <a:solidFill>
                  <a:srgbClr val="2A6099"/>
                </a:solidFill>
                <a:latin typeface="Arial"/>
              </a:rPr>
              <a:t>data scientist</a:t>
            </a:r>
            <a:r>
              <a:rPr lang="en-US" sz="1800" b="0" strike="noStrike" spc="-1">
                <a:latin typeface="Arial"/>
              </a:rPr>
              <a:t>, my lifecycle has been </a:t>
            </a:r>
            <a:r>
              <a:rPr lang="en-US" sz="1800" b="1" strike="noStrike" spc="-1">
                <a:latin typeface="Arial"/>
              </a:rPr>
              <a:t>rolling throughout</a:t>
            </a:r>
            <a:r>
              <a:rPr lang="en-US" sz="1800" b="0" strike="noStrike" spc="-1">
                <a:latin typeface="Arial"/>
              </a:rPr>
              <a:t> the </a:t>
            </a:r>
            <a:r>
              <a:rPr lang="en-US" sz="1800" b="1" strike="noStrike" spc="-1">
                <a:solidFill>
                  <a:srgbClr val="2A6099"/>
                </a:solidFill>
                <a:latin typeface="Arial"/>
              </a:rPr>
              <a:t>data science lifecycle</a:t>
            </a:r>
            <a:r>
              <a:rPr lang="en-US" sz="1800" b="0" strike="noStrike" spc="-1">
                <a:latin typeface="Arial"/>
              </a:rPr>
              <a:t>. </a:t>
            </a: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1800" b="0" strike="noStrike" spc="-1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latin typeface="Arial"/>
              </a:rPr>
              <a:t>I spent </a:t>
            </a:r>
            <a:r>
              <a:rPr lang="en-US" sz="1800" b="1" strike="noStrike" spc="-1">
                <a:latin typeface="Arial"/>
              </a:rPr>
              <a:t>most of the time</a:t>
            </a:r>
            <a:r>
              <a:rPr lang="en-US" sz="1800" b="0" strike="noStrike" spc="-1">
                <a:latin typeface="Arial"/>
              </a:rPr>
              <a:t> in </a:t>
            </a:r>
            <a:r>
              <a:rPr lang="en-US" sz="1800" b="1" strike="noStrike" spc="-1">
                <a:solidFill>
                  <a:srgbClr val="2A6099"/>
                </a:solidFill>
                <a:latin typeface="Arial"/>
              </a:rPr>
              <a:t>modeling phase</a:t>
            </a:r>
            <a:r>
              <a:rPr lang="en-US" sz="1800" b="0" strike="noStrike" spc="-1">
                <a:latin typeface="Arial"/>
              </a:rPr>
              <a:t> back-and-forth between </a:t>
            </a:r>
            <a:r>
              <a:rPr lang="en-US" sz="1800" b="1" strike="noStrike" spc="-1">
                <a:latin typeface="Arial"/>
              </a:rPr>
              <a:t>Feature Engineering</a:t>
            </a:r>
            <a:r>
              <a:rPr lang="en-US" sz="1800" b="0" strike="noStrike" spc="-1">
                <a:latin typeface="Arial"/>
              </a:rPr>
              <a:t> and </a:t>
            </a:r>
            <a:r>
              <a:rPr lang="en-US" sz="1800" b="1" strike="noStrike" spc="-1">
                <a:latin typeface="Arial"/>
              </a:rPr>
              <a:t>Model Evaluation</a:t>
            </a:r>
            <a:r>
              <a:rPr lang="en-US" sz="1800" b="0" strike="noStrike" spc="-1">
                <a:latin typeface="Arial"/>
              </a:rPr>
              <a:t>.</a:t>
            </a:r>
            <a:br/>
            <a:r>
              <a:rPr lang="en-US" sz="1800" b="0" strike="noStrike" spc="-1">
                <a:latin typeface="Arial"/>
              </a:rPr>
              <a:t> </a:t>
            </a: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latin typeface="Arial"/>
              </a:rPr>
              <a:t>After satisfied with model evaluation, I will </a:t>
            </a:r>
            <a:r>
              <a:rPr lang="en-US" sz="1800" b="1" strike="noStrike" spc="-1">
                <a:solidFill>
                  <a:srgbClr val="2A6099"/>
                </a:solidFill>
                <a:latin typeface="Arial"/>
              </a:rPr>
              <a:t>propose</a:t>
            </a:r>
            <a:r>
              <a:rPr lang="en-US" sz="1800" b="0" strike="noStrike" spc="-1">
                <a:latin typeface="Arial"/>
              </a:rPr>
              <a:t> the </a:t>
            </a:r>
            <a:r>
              <a:rPr lang="en-US" sz="1800" b="1" strike="noStrike" spc="-1">
                <a:solidFill>
                  <a:srgbClr val="000000"/>
                </a:solidFill>
                <a:latin typeface="Arial"/>
              </a:rPr>
              <a:t>machine learning</a:t>
            </a:r>
            <a:r>
              <a:rPr lang="en-US" sz="1800" b="0" strike="noStrike" spc="-1">
                <a:latin typeface="Arial"/>
              </a:rPr>
              <a:t> models for the </a:t>
            </a:r>
            <a:r>
              <a:rPr lang="en-US" sz="1800" b="1" strike="noStrike" spc="-1">
                <a:solidFill>
                  <a:srgbClr val="2A6099"/>
                </a:solidFill>
                <a:latin typeface="Arial"/>
              </a:rPr>
              <a:t>new approach</a:t>
            </a:r>
            <a:r>
              <a:rPr lang="en-US" sz="1800" b="0" strike="noStrike" spc="-1">
                <a:latin typeface="Arial"/>
              </a:rPr>
              <a:t> seek by Fiscal and Economics Division, Ministry of Finance, Malaysia.</a:t>
            </a:r>
          </a:p>
        </p:txBody>
      </p:sp>
      <p:sp>
        <p:nvSpPr>
          <p:cNvPr id="330" name="CustomShape 2"/>
          <p:cNvSpPr/>
          <p:nvPr/>
        </p:nvSpPr>
        <p:spPr>
          <a:xfrm>
            <a:off x="2160" y="5486400"/>
            <a:ext cx="9235440" cy="182880"/>
          </a:xfrm>
          <a:prstGeom prst="rect">
            <a:avLst/>
          </a:prstGeom>
          <a:solidFill>
            <a:srgbClr val="A3238E"/>
          </a:solidFill>
          <a:ln>
            <a:solidFill>
              <a:srgbClr val="A3238E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31" name="CustomShape 3"/>
          <p:cNvSpPr/>
          <p:nvPr/>
        </p:nvSpPr>
        <p:spPr>
          <a:xfrm>
            <a:off x="9238680" y="5486400"/>
            <a:ext cx="841320" cy="182880"/>
          </a:xfrm>
          <a:prstGeom prst="rect">
            <a:avLst/>
          </a:prstGeom>
          <a:solidFill>
            <a:srgbClr val="FAA61A"/>
          </a:solidFill>
          <a:ln>
            <a:solidFill>
              <a:srgbClr val="FAA61A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32" name="TextShape 4"/>
          <p:cNvSpPr txBox="1"/>
          <p:nvPr/>
        </p:nvSpPr>
        <p:spPr>
          <a:xfrm>
            <a:off x="507600" y="226080"/>
            <a:ext cx="9071640" cy="7797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r>
              <a:rPr lang="en-US" sz="3200" b="1" strike="noStrike" spc="-1" dirty="0">
                <a:latin typeface="Arial"/>
              </a:rPr>
              <a:t>Research Methodology: DS Lifecycle</a:t>
            </a:r>
            <a:endParaRPr lang="en-US" sz="3200" b="0" strike="noStrike" spc="-1" dirty="0">
              <a:latin typeface="Arial"/>
            </a:endParaRPr>
          </a:p>
        </p:txBody>
      </p:sp>
      <p:pic>
        <p:nvPicPr>
          <p:cNvPr id="333" name="Picture 332"/>
          <p:cNvPicPr/>
          <p:nvPr/>
        </p:nvPicPr>
        <p:blipFill>
          <a:blip r:embed="rId2"/>
          <a:srcRect t="6685"/>
          <a:stretch/>
        </p:blipFill>
        <p:spPr>
          <a:xfrm>
            <a:off x="4114800" y="1058400"/>
            <a:ext cx="5669280" cy="3946680"/>
          </a:xfrm>
          <a:prstGeom prst="rect">
            <a:avLst/>
          </a:prstGeom>
          <a:ln>
            <a:noFill/>
          </a:ln>
        </p:spPr>
      </p:pic>
      <p:sp>
        <p:nvSpPr>
          <p:cNvPr id="334" name="TextShape 5"/>
          <p:cNvSpPr txBox="1"/>
          <p:nvPr/>
        </p:nvSpPr>
        <p:spPr>
          <a:xfrm>
            <a:off x="3749040" y="5065200"/>
            <a:ext cx="6012720" cy="346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pPr algn="ctr"/>
            <a:r>
              <a:rPr lang="en-US" sz="1600" b="0" strike="noStrike" spc="-1">
                <a:latin typeface="Arial"/>
              </a:rPr>
              <a:t>Figure 2 Data Science Lifecycle Projects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CustomShape 1"/>
          <p:cNvSpPr/>
          <p:nvPr/>
        </p:nvSpPr>
        <p:spPr>
          <a:xfrm>
            <a:off x="2160" y="5486400"/>
            <a:ext cx="9235440" cy="182880"/>
          </a:xfrm>
          <a:prstGeom prst="rect">
            <a:avLst/>
          </a:prstGeom>
          <a:solidFill>
            <a:srgbClr val="A3238E"/>
          </a:solidFill>
          <a:ln>
            <a:solidFill>
              <a:srgbClr val="A3238E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36" name="CustomShape 2"/>
          <p:cNvSpPr/>
          <p:nvPr/>
        </p:nvSpPr>
        <p:spPr>
          <a:xfrm>
            <a:off x="9238680" y="5486400"/>
            <a:ext cx="841320" cy="182880"/>
          </a:xfrm>
          <a:prstGeom prst="rect">
            <a:avLst/>
          </a:prstGeom>
          <a:solidFill>
            <a:srgbClr val="FAA61A"/>
          </a:solidFill>
          <a:ln>
            <a:solidFill>
              <a:srgbClr val="FAA61A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37" name="TextShape 3"/>
          <p:cNvSpPr txBox="1"/>
          <p:nvPr/>
        </p:nvSpPr>
        <p:spPr>
          <a:xfrm>
            <a:off x="507600" y="226080"/>
            <a:ext cx="9071640" cy="7797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r>
              <a:rPr lang="en-US" sz="3200" b="1" strike="noStrike" spc="-1">
                <a:latin typeface="Arial"/>
              </a:rPr>
              <a:t>Results and Discussion: Data Cleansing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338" name="TextShape 4"/>
          <p:cNvSpPr txBox="1"/>
          <p:nvPr/>
        </p:nvSpPr>
        <p:spPr>
          <a:xfrm>
            <a:off x="457200" y="4818240"/>
            <a:ext cx="8961120" cy="4741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sz="1800" b="0" strike="noStrike" spc="-1">
                <a:latin typeface="Arial"/>
                <a:ea typeface="Noto Sans CJK SC"/>
              </a:rPr>
              <a:t>Figure 7 Output of each process in Data Cleansing phase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339" name="Picture 338"/>
          <p:cNvPicPr/>
          <p:nvPr/>
        </p:nvPicPr>
        <p:blipFill>
          <a:blip r:embed="rId2"/>
          <a:stretch/>
        </p:blipFill>
        <p:spPr>
          <a:xfrm>
            <a:off x="367920" y="1088640"/>
            <a:ext cx="9344520" cy="38358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CustomShape 1"/>
          <p:cNvSpPr/>
          <p:nvPr/>
        </p:nvSpPr>
        <p:spPr>
          <a:xfrm>
            <a:off x="2160" y="5486400"/>
            <a:ext cx="9235440" cy="182880"/>
          </a:xfrm>
          <a:prstGeom prst="rect">
            <a:avLst/>
          </a:prstGeom>
          <a:solidFill>
            <a:srgbClr val="A3238E"/>
          </a:solidFill>
          <a:ln>
            <a:solidFill>
              <a:srgbClr val="A3238E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41" name="CustomShape 2"/>
          <p:cNvSpPr/>
          <p:nvPr/>
        </p:nvSpPr>
        <p:spPr>
          <a:xfrm>
            <a:off x="9238680" y="5486400"/>
            <a:ext cx="841320" cy="182880"/>
          </a:xfrm>
          <a:prstGeom prst="rect">
            <a:avLst/>
          </a:prstGeom>
          <a:solidFill>
            <a:srgbClr val="FAA61A"/>
          </a:solidFill>
          <a:ln>
            <a:solidFill>
              <a:srgbClr val="FAA61A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42" name="TextShape 3"/>
          <p:cNvSpPr txBox="1"/>
          <p:nvPr/>
        </p:nvSpPr>
        <p:spPr>
          <a:xfrm>
            <a:off x="507600" y="226080"/>
            <a:ext cx="9071640" cy="7797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r>
              <a:rPr lang="en-US" sz="3200" b="1" strike="noStrike" spc="-1">
                <a:latin typeface="Arial"/>
              </a:rPr>
              <a:t>Results and Discussion: Data Preparation</a:t>
            </a:r>
            <a:endParaRPr lang="en-US" sz="3200" b="0" strike="noStrike" spc="-1">
              <a:latin typeface="Arial"/>
            </a:endParaRPr>
          </a:p>
        </p:txBody>
      </p:sp>
      <p:pic>
        <p:nvPicPr>
          <p:cNvPr id="343" name="Picture 342"/>
          <p:cNvPicPr/>
          <p:nvPr/>
        </p:nvPicPr>
        <p:blipFill>
          <a:blip r:embed="rId2"/>
          <a:stretch/>
        </p:blipFill>
        <p:spPr>
          <a:xfrm>
            <a:off x="349200" y="1557360"/>
            <a:ext cx="4708440" cy="2302560"/>
          </a:xfrm>
          <a:prstGeom prst="rect">
            <a:avLst/>
          </a:prstGeom>
          <a:ln>
            <a:noFill/>
          </a:ln>
        </p:spPr>
      </p:pic>
      <p:pic>
        <p:nvPicPr>
          <p:cNvPr id="344" name="Picture 343"/>
          <p:cNvPicPr/>
          <p:nvPr/>
        </p:nvPicPr>
        <p:blipFill>
          <a:blip r:embed="rId3"/>
          <a:stretch/>
        </p:blipFill>
        <p:spPr>
          <a:xfrm>
            <a:off x="5032080" y="1557360"/>
            <a:ext cx="4524120" cy="2286000"/>
          </a:xfrm>
          <a:prstGeom prst="rect">
            <a:avLst/>
          </a:prstGeom>
          <a:ln>
            <a:noFill/>
          </a:ln>
        </p:spPr>
      </p:pic>
      <p:sp>
        <p:nvSpPr>
          <p:cNvPr id="345" name="TextShape 4"/>
          <p:cNvSpPr txBox="1"/>
          <p:nvPr/>
        </p:nvSpPr>
        <p:spPr>
          <a:xfrm>
            <a:off x="457200" y="3846240"/>
            <a:ext cx="8961120" cy="4741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sz="1800" b="0" strike="noStrike" spc="-1">
                <a:latin typeface="Arial"/>
                <a:ea typeface="Noto Sans CJK SC"/>
              </a:rPr>
              <a:t>Figure 8 Output of RPC indicators before (left) and after (right) Windowing process 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46" name="CustomShape 5"/>
          <p:cNvSpPr/>
          <p:nvPr/>
        </p:nvSpPr>
        <p:spPr>
          <a:xfrm>
            <a:off x="1188720" y="3513600"/>
            <a:ext cx="3737160" cy="241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47" name="CustomShape 6"/>
          <p:cNvSpPr/>
          <p:nvPr/>
        </p:nvSpPr>
        <p:spPr>
          <a:xfrm>
            <a:off x="5760720" y="3513600"/>
            <a:ext cx="3737160" cy="241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27896C1-78EA-44E1-A59E-C89100A31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000" b="1" strike="noStrike" spc="-1" dirty="0">
                <a:latin typeface="Arial"/>
              </a:rPr>
              <a:t>Research Methodology : Data Preparation </a:t>
            </a:r>
            <a:endParaRPr lang="en-US" sz="3000" dirty="0"/>
          </a:p>
        </p:txBody>
      </p:sp>
      <p:sp>
        <p:nvSpPr>
          <p:cNvPr id="7" name="CustomShape 1">
            <a:extLst>
              <a:ext uri="{FF2B5EF4-FFF2-40B4-BE49-F238E27FC236}">
                <a16:creationId xmlns:a16="http://schemas.microsoft.com/office/drawing/2014/main" id="{B5D83C9C-040F-4182-8A8C-93FFAE0EBEEF}"/>
              </a:ext>
            </a:extLst>
          </p:cNvPr>
          <p:cNvSpPr/>
          <p:nvPr/>
        </p:nvSpPr>
        <p:spPr>
          <a:xfrm>
            <a:off x="2160" y="5486400"/>
            <a:ext cx="9235440" cy="182880"/>
          </a:xfrm>
          <a:prstGeom prst="rect">
            <a:avLst/>
          </a:prstGeom>
          <a:solidFill>
            <a:srgbClr val="A3238E"/>
          </a:solidFill>
          <a:ln>
            <a:solidFill>
              <a:srgbClr val="A3238E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" name="CustomShape 2">
            <a:extLst>
              <a:ext uri="{FF2B5EF4-FFF2-40B4-BE49-F238E27FC236}">
                <a16:creationId xmlns:a16="http://schemas.microsoft.com/office/drawing/2014/main" id="{267BF02F-99F6-4074-9B52-93B9B2B00112}"/>
              </a:ext>
            </a:extLst>
          </p:cNvPr>
          <p:cNvSpPr/>
          <p:nvPr/>
        </p:nvSpPr>
        <p:spPr>
          <a:xfrm>
            <a:off x="9238680" y="5486400"/>
            <a:ext cx="841320" cy="182880"/>
          </a:xfrm>
          <a:prstGeom prst="rect">
            <a:avLst/>
          </a:prstGeom>
          <a:solidFill>
            <a:srgbClr val="FAA61A"/>
          </a:solidFill>
          <a:ln>
            <a:solidFill>
              <a:srgbClr val="FAA61A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" name="CustomShape 5">
            <a:extLst>
              <a:ext uri="{FF2B5EF4-FFF2-40B4-BE49-F238E27FC236}">
                <a16:creationId xmlns:a16="http://schemas.microsoft.com/office/drawing/2014/main" id="{C76E692B-575E-48A8-9ADD-C031D54097AF}"/>
              </a:ext>
            </a:extLst>
          </p:cNvPr>
          <p:cNvSpPr/>
          <p:nvPr/>
        </p:nvSpPr>
        <p:spPr>
          <a:xfrm>
            <a:off x="9052560" y="-969480"/>
            <a:ext cx="2007000" cy="2158200"/>
          </a:xfrm>
          <a:prstGeom prst="ellipse">
            <a:avLst/>
          </a:prstGeom>
          <a:solidFill>
            <a:srgbClr val="FFFBCC"/>
          </a:solidFill>
          <a:ln>
            <a:solidFill>
              <a:srgbClr val="FFF9AE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5977100-DFBD-4F2D-B5BD-AA97DE4E92BD}"/>
              </a:ext>
            </a:extLst>
          </p:cNvPr>
          <p:cNvPicPr/>
          <p:nvPr/>
        </p:nvPicPr>
        <p:blipFill>
          <a:blip r:embed="rId2"/>
          <a:srcRect r="83114"/>
          <a:stretch/>
        </p:blipFill>
        <p:spPr>
          <a:xfrm>
            <a:off x="9389880" y="183600"/>
            <a:ext cx="618120" cy="648720"/>
          </a:xfrm>
          <a:prstGeom prst="rect">
            <a:avLst/>
          </a:prstGeom>
          <a:ln>
            <a:noFill/>
          </a:ln>
        </p:spPr>
      </p:pic>
      <p:sp>
        <p:nvSpPr>
          <p:cNvPr id="13" name="TextShape 4">
            <a:extLst>
              <a:ext uri="{FF2B5EF4-FFF2-40B4-BE49-F238E27FC236}">
                <a16:creationId xmlns:a16="http://schemas.microsoft.com/office/drawing/2014/main" id="{4F997056-B773-4288-B83D-44BE2C967597}"/>
              </a:ext>
            </a:extLst>
          </p:cNvPr>
          <p:cNvSpPr txBox="1"/>
          <p:nvPr/>
        </p:nvSpPr>
        <p:spPr>
          <a:xfrm>
            <a:off x="559260" y="4286985"/>
            <a:ext cx="8961120" cy="4741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sz="1600" b="0" strike="noStrike" spc="-1" dirty="0">
                <a:latin typeface="+mj-lt"/>
                <a:ea typeface="Noto Sans CJK SC"/>
              </a:rPr>
              <a:t>Figure 8 </a:t>
            </a:r>
            <a:r>
              <a:rPr lang="en-NZ" sz="1600" dirty="0">
                <a:effectLst/>
                <a:latin typeface="+mj-lt"/>
                <a:ea typeface="Noto Serif CJK SC"/>
                <a:cs typeface="Lohit Devanagari"/>
              </a:rPr>
              <a:t>Illustration of sliding window (left) and expanding window (right) method</a:t>
            </a:r>
            <a:endParaRPr lang="en-US" sz="1600" b="0" strike="noStrike" spc="-1" dirty="0">
              <a:latin typeface="+mj-lt"/>
            </a:endParaRPr>
          </a:p>
        </p:txBody>
      </p:sp>
      <p:pic>
        <p:nvPicPr>
          <p:cNvPr id="16" name="Image6">
            <a:extLst>
              <a:ext uri="{FF2B5EF4-FFF2-40B4-BE49-F238E27FC236}">
                <a16:creationId xmlns:a16="http://schemas.microsoft.com/office/drawing/2014/main" id="{9DE9B006-FEAF-4DCD-8F19-9534757FAF19}"/>
              </a:ext>
            </a:extLst>
          </p:cNvPr>
          <p:cNvPicPr/>
          <p:nvPr/>
        </p:nvPicPr>
        <p:blipFill>
          <a:blip r:embed="rId3"/>
          <a:srcRect b="2611"/>
          <a:stretch>
            <a:fillRect/>
          </a:stretch>
        </p:blipFill>
        <p:spPr bwMode="auto">
          <a:xfrm>
            <a:off x="426959" y="1555694"/>
            <a:ext cx="4698679" cy="2386266"/>
          </a:xfrm>
          <a:prstGeom prst="rect">
            <a:avLst/>
          </a:prstGeom>
        </p:spPr>
      </p:pic>
      <p:pic>
        <p:nvPicPr>
          <p:cNvPr id="17" name="Image11">
            <a:extLst>
              <a:ext uri="{FF2B5EF4-FFF2-40B4-BE49-F238E27FC236}">
                <a16:creationId xmlns:a16="http://schemas.microsoft.com/office/drawing/2014/main" id="{E2B234A2-10C9-4952-AA62-2664BC40EA98}"/>
              </a:ext>
            </a:extLst>
          </p:cNvPr>
          <p:cNvPicPr/>
          <p:nvPr/>
        </p:nvPicPr>
        <p:blipFill>
          <a:blip r:embed="rId4"/>
          <a:srcRect l="2294"/>
          <a:stretch>
            <a:fillRect/>
          </a:stretch>
        </p:blipFill>
        <p:spPr bwMode="auto">
          <a:xfrm>
            <a:off x="5039820" y="1535771"/>
            <a:ext cx="4613846" cy="2500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7980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27896C1-78EA-44E1-A59E-C89100A31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000" b="1" strike="noStrike" spc="-1" dirty="0">
                <a:latin typeface="Arial"/>
              </a:rPr>
              <a:t>Research Methodology : Model Optimization</a:t>
            </a:r>
            <a:endParaRPr lang="en-US" sz="3000" dirty="0"/>
          </a:p>
        </p:txBody>
      </p:sp>
      <p:sp>
        <p:nvSpPr>
          <p:cNvPr id="7" name="CustomShape 1">
            <a:extLst>
              <a:ext uri="{FF2B5EF4-FFF2-40B4-BE49-F238E27FC236}">
                <a16:creationId xmlns:a16="http://schemas.microsoft.com/office/drawing/2014/main" id="{B5D83C9C-040F-4182-8A8C-93FFAE0EBEEF}"/>
              </a:ext>
            </a:extLst>
          </p:cNvPr>
          <p:cNvSpPr/>
          <p:nvPr/>
        </p:nvSpPr>
        <p:spPr>
          <a:xfrm>
            <a:off x="2160" y="5486400"/>
            <a:ext cx="9235440" cy="182880"/>
          </a:xfrm>
          <a:prstGeom prst="rect">
            <a:avLst/>
          </a:prstGeom>
          <a:solidFill>
            <a:srgbClr val="A3238E"/>
          </a:solidFill>
          <a:ln>
            <a:solidFill>
              <a:srgbClr val="A3238E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" name="CustomShape 2">
            <a:extLst>
              <a:ext uri="{FF2B5EF4-FFF2-40B4-BE49-F238E27FC236}">
                <a16:creationId xmlns:a16="http://schemas.microsoft.com/office/drawing/2014/main" id="{267BF02F-99F6-4074-9B52-93B9B2B00112}"/>
              </a:ext>
            </a:extLst>
          </p:cNvPr>
          <p:cNvSpPr/>
          <p:nvPr/>
        </p:nvSpPr>
        <p:spPr>
          <a:xfrm>
            <a:off x="9238680" y="5486400"/>
            <a:ext cx="841320" cy="182880"/>
          </a:xfrm>
          <a:prstGeom prst="rect">
            <a:avLst/>
          </a:prstGeom>
          <a:solidFill>
            <a:srgbClr val="FAA61A"/>
          </a:solidFill>
          <a:ln>
            <a:solidFill>
              <a:srgbClr val="FAA61A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" name="CustomShape 5">
            <a:extLst>
              <a:ext uri="{FF2B5EF4-FFF2-40B4-BE49-F238E27FC236}">
                <a16:creationId xmlns:a16="http://schemas.microsoft.com/office/drawing/2014/main" id="{C76E692B-575E-48A8-9ADD-C031D54097AF}"/>
              </a:ext>
            </a:extLst>
          </p:cNvPr>
          <p:cNvSpPr/>
          <p:nvPr/>
        </p:nvSpPr>
        <p:spPr>
          <a:xfrm>
            <a:off x="9052560" y="-969480"/>
            <a:ext cx="2007000" cy="2158200"/>
          </a:xfrm>
          <a:prstGeom prst="ellipse">
            <a:avLst/>
          </a:prstGeom>
          <a:solidFill>
            <a:srgbClr val="FFFBCC"/>
          </a:solidFill>
          <a:ln>
            <a:solidFill>
              <a:srgbClr val="FFF9AE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5977100-DFBD-4F2D-B5BD-AA97DE4E92BD}"/>
              </a:ext>
            </a:extLst>
          </p:cNvPr>
          <p:cNvPicPr/>
          <p:nvPr/>
        </p:nvPicPr>
        <p:blipFill>
          <a:blip r:embed="rId2"/>
          <a:srcRect r="83114"/>
          <a:stretch/>
        </p:blipFill>
        <p:spPr>
          <a:xfrm>
            <a:off x="9389880" y="183600"/>
            <a:ext cx="618120" cy="648720"/>
          </a:xfrm>
          <a:prstGeom prst="rect">
            <a:avLst/>
          </a:prstGeom>
          <a:ln>
            <a:noFill/>
          </a:ln>
        </p:spPr>
      </p:pic>
      <p:sp>
        <p:nvSpPr>
          <p:cNvPr id="16" name="Rectangle 2">
            <a:extLst>
              <a:ext uri="{FF2B5EF4-FFF2-40B4-BE49-F238E27FC236}">
                <a16:creationId xmlns:a16="http://schemas.microsoft.com/office/drawing/2014/main" id="{15CE343D-6743-4311-AA25-A19592DFD4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512" y="4920560"/>
            <a:ext cx="9030036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NZ" sz="1600" kern="100" dirty="0">
                <a:effectLst/>
                <a:ea typeface="Noto Serif CJK SC"/>
                <a:cs typeface="Lohit Devanagari"/>
              </a:rPr>
              <a:t>Figure 7 Recommended configuration by Random Forest using NRS (left) &amp; sliding window (right)</a:t>
            </a:r>
            <a:endParaRPr lang="en-US" sz="1600" kern="100" dirty="0">
              <a:effectLst/>
              <a:ea typeface="Noto Serif CJK SC"/>
              <a:cs typeface="Lohit Devanagari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42DE84A-8B10-4497-B835-5518B6289C18}"/>
              </a:ext>
            </a:extLst>
          </p:cNvPr>
          <p:cNvGrpSpPr/>
          <p:nvPr/>
        </p:nvGrpSpPr>
        <p:grpSpPr>
          <a:xfrm>
            <a:off x="381616" y="1152608"/>
            <a:ext cx="9008264" cy="3687184"/>
            <a:chOff x="381616" y="1152608"/>
            <a:chExt cx="9008264" cy="3687184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94E2ED0F-FBEA-4F38-B7B0-5790814D7B33}"/>
                </a:ext>
              </a:extLst>
            </p:cNvPr>
            <p:cNvGrpSpPr/>
            <p:nvPr/>
          </p:nvGrpSpPr>
          <p:grpSpPr>
            <a:xfrm>
              <a:off x="5162095" y="1172520"/>
              <a:ext cx="4227785" cy="3654857"/>
              <a:chOff x="2925927" y="1175578"/>
              <a:chExt cx="4227785" cy="3654857"/>
            </a:xfrm>
          </p:grpSpPr>
          <p:pic>
            <p:nvPicPr>
              <p:cNvPr id="20" name="Image12">
                <a:extLst>
                  <a:ext uri="{FF2B5EF4-FFF2-40B4-BE49-F238E27FC236}">
                    <a16:creationId xmlns:a16="http://schemas.microsoft.com/office/drawing/2014/main" id="{8F4AB136-FF70-4939-B20C-B365CBF9D53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 bwMode="auto">
              <a:xfrm>
                <a:off x="2925927" y="1175578"/>
                <a:ext cx="4227785" cy="3654857"/>
              </a:xfrm>
              <a:prstGeom prst="rect">
                <a:avLst/>
              </a:prstGeom>
            </p:spPr>
          </p:pic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5E53076A-BBA8-4D76-8FE1-4F50295D446B}"/>
                  </a:ext>
                </a:extLst>
              </p:cNvPr>
              <p:cNvSpPr/>
              <p:nvPr/>
            </p:nvSpPr>
            <p:spPr>
              <a:xfrm>
                <a:off x="6580909" y="1385456"/>
                <a:ext cx="207818" cy="249382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A89A989A-D483-479E-8F37-FE8220115BEB}"/>
                  </a:ext>
                </a:extLst>
              </p:cNvPr>
              <p:cNvSpPr/>
              <p:nvPr/>
            </p:nvSpPr>
            <p:spPr>
              <a:xfrm>
                <a:off x="4983310" y="1551712"/>
                <a:ext cx="207818" cy="249382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EB3853F8-29FD-4B5A-9F6A-DE97328012E9}"/>
                </a:ext>
              </a:extLst>
            </p:cNvPr>
            <p:cNvGrpSpPr/>
            <p:nvPr/>
          </p:nvGrpSpPr>
          <p:grpSpPr>
            <a:xfrm>
              <a:off x="381616" y="1152608"/>
              <a:ext cx="4536914" cy="3687184"/>
              <a:chOff x="381616" y="1152608"/>
              <a:chExt cx="4536914" cy="3687184"/>
            </a:xfrm>
          </p:grpSpPr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9F66E08C-8B26-4411-B056-AFBE5F01458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72151" b="89760"/>
              <a:stretch/>
            </p:blipFill>
            <p:spPr>
              <a:xfrm>
                <a:off x="504000" y="1376283"/>
                <a:ext cx="1521597" cy="325103"/>
              </a:xfrm>
              <a:prstGeom prst="rect">
                <a:avLst/>
              </a:prstGeom>
            </p:spPr>
          </p:pic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9B35276C-F7BE-46D8-B397-60576E64FE8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r="27354" b="90876"/>
              <a:stretch/>
            </p:blipFill>
            <p:spPr>
              <a:xfrm>
                <a:off x="381616" y="1152608"/>
                <a:ext cx="4536914" cy="331123"/>
              </a:xfrm>
              <a:prstGeom prst="rect">
                <a:avLst/>
              </a:prstGeom>
            </p:spPr>
          </p:pic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A729BFAE-BC10-4E27-B0A8-7F0589AFD85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1564" t="8359" r="28704" b="-436"/>
              <a:stretch/>
            </p:blipFill>
            <p:spPr>
              <a:xfrm>
                <a:off x="708522" y="1798036"/>
                <a:ext cx="3964374" cy="3041756"/>
              </a:xfrm>
              <a:prstGeom prst="rect">
                <a:avLst/>
              </a:prstGeom>
            </p:spPr>
          </p:pic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4A65C88A-02AA-48B1-870F-8C950354154C}"/>
                  </a:ext>
                </a:extLst>
              </p:cNvPr>
              <p:cNvSpPr/>
              <p:nvPr/>
            </p:nvSpPr>
            <p:spPr>
              <a:xfrm>
                <a:off x="3726874" y="1188720"/>
                <a:ext cx="512617" cy="295011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AA2DEDC1-52C7-452D-9986-423D4EEB5644}"/>
                  </a:ext>
                </a:extLst>
              </p:cNvPr>
              <p:cNvSpPr/>
              <p:nvPr/>
            </p:nvSpPr>
            <p:spPr>
              <a:xfrm>
                <a:off x="1733130" y="1396271"/>
                <a:ext cx="207818" cy="249382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792325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extShape 1"/>
          <p:cNvSpPr txBox="1"/>
          <p:nvPr/>
        </p:nvSpPr>
        <p:spPr>
          <a:xfrm>
            <a:off x="504360" y="226080"/>
            <a:ext cx="9071640" cy="7797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r>
              <a:rPr lang="en-US" sz="3200" b="1" strike="noStrike" spc="-1">
                <a:latin typeface="Arial"/>
              </a:rPr>
              <a:t>Introduction: Background of Domain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75" name="TextShape 2"/>
          <p:cNvSpPr txBox="1"/>
          <p:nvPr/>
        </p:nvSpPr>
        <p:spPr>
          <a:xfrm>
            <a:off x="504000" y="953280"/>
            <a:ext cx="5256720" cy="8229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US" sz="1800" b="0" strike="noStrike" spc="-1">
                <a:latin typeface="Arial"/>
              </a:rPr>
              <a:t>4. </a:t>
            </a:r>
            <a:r>
              <a:rPr lang="en-US" sz="1800" b="1" strike="noStrike" spc="-1">
                <a:latin typeface="Arial"/>
              </a:rPr>
              <a:t>What is Gross Domestic Product? 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76" name="TextShape 3"/>
          <p:cNvSpPr txBox="1"/>
          <p:nvPr/>
        </p:nvSpPr>
        <p:spPr>
          <a:xfrm>
            <a:off x="828000" y="1348560"/>
            <a:ext cx="4475520" cy="1280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/>
          <a:p>
            <a:pPr marL="216000" indent="-21600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latin typeface="Arial"/>
                <a:ea typeface="Noto Sans CJK SC"/>
              </a:rPr>
              <a:t>“Market value of all final goods and services produced in economy annually” (Hashim et al., 2018)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77" name="TextShape 4"/>
          <p:cNvSpPr txBox="1"/>
          <p:nvPr/>
        </p:nvSpPr>
        <p:spPr>
          <a:xfrm>
            <a:off x="504000" y="3761280"/>
            <a:ext cx="5713920" cy="8229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US" sz="1800" b="0" strike="noStrike" spc="-1">
                <a:latin typeface="Arial"/>
              </a:rPr>
              <a:t>6. </a:t>
            </a:r>
            <a:r>
              <a:rPr lang="en-US" sz="1800" b="1" strike="noStrike" spc="-1">
                <a:latin typeface="Arial"/>
              </a:rPr>
              <a:t>How RPC is currently predicted by Government? 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78" name="TextShape 5"/>
          <p:cNvSpPr txBox="1"/>
          <p:nvPr/>
        </p:nvSpPr>
        <p:spPr>
          <a:xfrm>
            <a:off x="828000" y="4156560"/>
            <a:ext cx="5572800" cy="1280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/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latin typeface="Arial"/>
                <a:ea typeface="Noto Sans CJK SC"/>
              </a:rPr>
              <a:t>Mixed frequency vector auto regression (MFVAR)</a:t>
            </a:r>
            <a:endParaRPr lang="en-US" sz="1800" b="0" strike="noStrike" spc="-1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latin typeface="Arial"/>
                <a:ea typeface="Noto Sans CJK SC"/>
              </a:rPr>
              <a:t>Mixed data sampling (MIDAS)</a:t>
            </a:r>
            <a:endParaRPr lang="en-US" sz="1800" b="0" strike="noStrike" spc="-1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latin typeface="Arial"/>
                <a:ea typeface="Noto Sans CJK SC"/>
              </a:rPr>
              <a:t>Unrestricted error correction model (UECM)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79" name="CustomShape 6"/>
          <p:cNvSpPr/>
          <p:nvPr/>
        </p:nvSpPr>
        <p:spPr>
          <a:xfrm>
            <a:off x="2160" y="5486400"/>
            <a:ext cx="9235440" cy="182880"/>
          </a:xfrm>
          <a:prstGeom prst="rect">
            <a:avLst/>
          </a:prstGeom>
          <a:solidFill>
            <a:srgbClr val="A3238E"/>
          </a:solidFill>
          <a:ln>
            <a:solidFill>
              <a:srgbClr val="A3238E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0" name="CustomShape 7"/>
          <p:cNvSpPr/>
          <p:nvPr/>
        </p:nvSpPr>
        <p:spPr>
          <a:xfrm>
            <a:off x="9238680" y="5486400"/>
            <a:ext cx="841320" cy="182880"/>
          </a:xfrm>
          <a:prstGeom prst="rect">
            <a:avLst/>
          </a:prstGeom>
          <a:solidFill>
            <a:srgbClr val="FAA61A"/>
          </a:solidFill>
          <a:ln>
            <a:solidFill>
              <a:srgbClr val="FAA61A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1" name="TextShape 8"/>
          <p:cNvSpPr txBox="1"/>
          <p:nvPr/>
        </p:nvSpPr>
        <p:spPr>
          <a:xfrm>
            <a:off x="504000" y="2321280"/>
            <a:ext cx="5256720" cy="8229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US" sz="1800" b="0" strike="noStrike" spc="-1">
                <a:latin typeface="Arial"/>
              </a:rPr>
              <a:t>5. </a:t>
            </a:r>
            <a:r>
              <a:rPr lang="en-US" sz="1800" b="1" strike="noStrike" spc="-1">
                <a:latin typeface="Arial"/>
              </a:rPr>
              <a:t>Why it is important to be concern on GDP? 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82" name="TextShape 9"/>
          <p:cNvSpPr txBox="1"/>
          <p:nvPr/>
        </p:nvSpPr>
        <p:spPr>
          <a:xfrm>
            <a:off x="828000" y="2716560"/>
            <a:ext cx="4475520" cy="1280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/>
          <a:p>
            <a:pPr marL="216000" indent="-21600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latin typeface="Arial"/>
                <a:ea typeface="Noto Sans CJK SC"/>
              </a:rPr>
              <a:t>GDP determines economic advancement of a country. It distinguishes economic status of one country to another.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83" name="Picture 82"/>
          <p:cNvPicPr/>
          <p:nvPr/>
        </p:nvPicPr>
        <p:blipFill>
          <a:blip r:embed="rId2"/>
          <a:stretch/>
        </p:blipFill>
        <p:spPr>
          <a:xfrm>
            <a:off x="5577840" y="1233000"/>
            <a:ext cx="4375440" cy="2636280"/>
          </a:xfrm>
          <a:prstGeom prst="rect">
            <a:avLst/>
          </a:prstGeom>
          <a:ln>
            <a:noFill/>
          </a:ln>
        </p:spPr>
      </p:pic>
      <p:pic>
        <p:nvPicPr>
          <p:cNvPr id="84" name="Picture 83"/>
          <p:cNvPicPr/>
          <p:nvPr/>
        </p:nvPicPr>
        <p:blipFill>
          <a:blip r:embed="rId3"/>
          <a:stretch/>
        </p:blipFill>
        <p:spPr>
          <a:xfrm>
            <a:off x="6400800" y="4114800"/>
            <a:ext cx="3383280" cy="1109880"/>
          </a:xfrm>
          <a:prstGeom prst="rect">
            <a:avLst/>
          </a:prstGeom>
          <a:ln>
            <a:noFill/>
          </a:ln>
        </p:spPr>
      </p:pic>
      <p:sp>
        <p:nvSpPr>
          <p:cNvPr id="85" name="CustomShape 10"/>
          <p:cNvSpPr/>
          <p:nvPr/>
        </p:nvSpPr>
        <p:spPr>
          <a:xfrm>
            <a:off x="9052560" y="-969480"/>
            <a:ext cx="2007000" cy="2158200"/>
          </a:xfrm>
          <a:prstGeom prst="ellipse">
            <a:avLst/>
          </a:prstGeom>
          <a:solidFill>
            <a:srgbClr val="FFFBCC"/>
          </a:solidFill>
          <a:ln>
            <a:solidFill>
              <a:srgbClr val="FFF9AE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86" name="Picture 85"/>
          <p:cNvPicPr/>
          <p:nvPr/>
        </p:nvPicPr>
        <p:blipFill>
          <a:blip r:embed="rId4"/>
          <a:srcRect r="83114"/>
          <a:stretch/>
        </p:blipFill>
        <p:spPr>
          <a:xfrm>
            <a:off x="9389880" y="183600"/>
            <a:ext cx="618120" cy="6487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27896C1-78EA-44E1-A59E-C89100A31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000" b="1" strike="noStrike" spc="-1" dirty="0">
                <a:latin typeface="Arial"/>
              </a:rPr>
              <a:t>Research Methodology : Model Optimization</a:t>
            </a:r>
            <a:endParaRPr lang="en-US" sz="3000" dirty="0"/>
          </a:p>
        </p:txBody>
      </p:sp>
      <p:sp>
        <p:nvSpPr>
          <p:cNvPr id="7" name="CustomShape 1">
            <a:extLst>
              <a:ext uri="{FF2B5EF4-FFF2-40B4-BE49-F238E27FC236}">
                <a16:creationId xmlns:a16="http://schemas.microsoft.com/office/drawing/2014/main" id="{B5D83C9C-040F-4182-8A8C-93FFAE0EBEEF}"/>
              </a:ext>
            </a:extLst>
          </p:cNvPr>
          <p:cNvSpPr/>
          <p:nvPr/>
        </p:nvSpPr>
        <p:spPr>
          <a:xfrm>
            <a:off x="2160" y="5486400"/>
            <a:ext cx="9235440" cy="182880"/>
          </a:xfrm>
          <a:prstGeom prst="rect">
            <a:avLst/>
          </a:prstGeom>
          <a:solidFill>
            <a:srgbClr val="A3238E"/>
          </a:solidFill>
          <a:ln>
            <a:solidFill>
              <a:srgbClr val="A3238E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" name="CustomShape 2">
            <a:extLst>
              <a:ext uri="{FF2B5EF4-FFF2-40B4-BE49-F238E27FC236}">
                <a16:creationId xmlns:a16="http://schemas.microsoft.com/office/drawing/2014/main" id="{267BF02F-99F6-4074-9B52-93B9B2B00112}"/>
              </a:ext>
            </a:extLst>
          </p:cNvPr>
          <p:cNvSpPr/>
          <p:nvPr/>
        </p:nvSpPr>
        <p:spPr>
          <a:xfrm>
            <a:off x="9238680" y="5486400"/>
            <a:ext cx="841320" cy="182880"/>
          </a:xfrm>
          <a:prstGeom prst="rect">
            <a:avLst/>
          </a:prstGeom>
          <a:solidFill>
            <a:srgbClr val="FAA61A"/>
          </a:solidFill>
          <a:ln>
            <a:solidFill>
              <a:srgbClr val="FAA61A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" name="CustomShape 5">
            <a:extLst>
              <a:ext uri="{FF2B5EF4-FFF2-40B4-BE49-F238E27FC236}">
                <a16:creationId xmlns:a16="http://schemas.microsoft.com/office/drawing/2014/main" id="{C76E692B-575E-48A8-9ADD-C031D54097AF}"/>
              </a:ext>
            </a:extLst>
          </p:cNvPr>
          <p:cNvSpPr/>
          <p:nvPr/>
        </p:nvSpPr>
        <p:spPr>
          <a:xfrm>
            <a:off x="9052560" y="-969480"/>
            <a:ext cx="2007000" cy="2158200"/>
          </a:xfrm>
          <a:prstGeom prst="ellipse">
            <a:avLst/>
          </a:prstGeom>
          <a:solidFill>
            <a:srgbClr val="FFFBCC"/>
          </a:solidFill>
          <a:ln>
            <a:solidFill>
              <a:srgbClr val="FFF9AE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5977100-DFBD-4F2D-B5BD-AA97DE4E92BD}"/>
              </a:ext>
            </a:extLst>
          </p:cNvPr>
          <p:cNvPicPr/>
          <p:nvPr/>
        </p:nvPicPr>
        <p:blipFill>
          <a:blip r:embed="rId2"/>
          <a:srcRect r="83114"/>
          <a:stretch/>
        </p:blipFill>
        <p:spPr>
          <a:xfrm>
            <a:off x="9389880" y="183600"/>
            <a:ext cx="618120" cy="648720"/>
          </a:xfrm>
          <a:prstGeom prst="rect">
            <a:avLst/>
          </a:prstGeom>
          <a:ln>
            <a:noFill/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AA3CD66-B87C-4EA8-B347-E3125FBA85B8}"/>
              </a:ext>
            </a:extLst>
          </p:cNvPr>
          <p:cNvPicPr/>
          <p:nvPr/>
        </p:nvPicPr>
        <p:blipFill rotWithShape="1">
          <a:blip r:embed="rId3"/>
          <a:srcRect l="10104" t="29800" r="5983" b="44890"/>
          <a:stretch/>
        </p:blipFill>
        <p:spPr bwMode="auto">
          <a:xfrm>
            <a:off x="261618" y="1786589"/>
            <a:ext cx="9557388" cy="1620825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5D035B9C-7C05-465E-A0DD-9F61EC85E4FE}"/>
              </a:ext>
            </a:extLst>
          </p:cNvPr>
          <p:cNvSpPr txBox="1"/>
          <p:nvPr/>
        </p:nvSpPr>
        <p:spPr>
          <a:xfrm>
            <a:off x="261618" y="3698317"/>
            <a:ext cx="955738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Z" dirty="0">
                <a:latin typeface="+mj-lt"/>
                <a:ea typeface="Noto Serif CJK SC"/>
                <a:cs typeface="Lohit Devanagari"/>
              </a:rPr>
              <a:t>Findings : E</a:t>
            </a:r>
            <a:r>
              <a:rPr lang="en-NZ" sz="1800" dirty="0">
                <a:effectLst/>
                <a:latin typeface="+mj-lt"/>
                <a:ea typeface="Noto Serif CJK SC"/>
                <a:cs typeface="Lohit Devanagari"/>
              </a:rPr>
              <a:t>xpanding window shows a significantly higher error for each 4 incremental 	  	  window sizes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5837648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27896C1-78EA-44E1-A59E-C89100A31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000" b="1" strike="noStrike" spc="-1" dirty="0">
                <a:latin typeface="Arial"/>
              </a:rPr>
              <a:t>Research Methodology : Model Optimization</a:t>
            </a:r>
            <a:endParaRPr lang="en-US" sz="3000" dirty="0"/>
          </a:p>
        </p:txBody>
      </p:sp>
      <p:sp>
        <p:nvSpPr>
          <p:cNvPr id="7" name="CustomShape 1">
            <a:extLst>
              <a:ext uri="{FF2B5EF4-FFF2-40B4-BE49-F238E27FC236}">
                <a16:creationId xmlns:a16="http://schemas.microsoft.com/office/drawing/2014/main" id="{B5D83C9C-040F-4182-8A8C-93FFAE0EBEEF}"/>
              </a:ext>
            </a:extLst>
          </p:cNvPr>
          <p:cNvSpPr/>
          <p:nvPr/>
        </p:nvSpPr>
        <p:spPr>
          <a:xfrm>
            <a:off x="2160" y="5486400"/>
            <a:ext cx="9235440" cy="182880"/>
          </a:xfrm>
          <a:prstGeom prst="rect">
            <a:avLst/>
          </a:prstGeom>
          <a:solidFill>
            <a:srgbClr val="A3238E"/>
          </a:solidFill>
          <a:ln>
            <a:solidFill>
              <a:srgbClr val="A3238E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" name="CustomShape 2">
            <a:extLst>
              <a:ext uri="{FF2B5EF4-FFF2-40B4-BE49-F238E27FC236}">
                <a16:creationId xmlns:a16="http://schemas.microsoft.com/office/drawing/2014/main" id="{267BF02F-99F6-4074-9B52-93B9B2B00112}"/>
              </a:ext>
            </a:extLst>
          </p:cNvPr>
          <p:cNvSpPr/>
          <p:nvPr/>
        </p:nvSpPr>
        <p:spPr>
          <a:xfrm>
            <a:off x="9238680" y="5486400"/>
            <a:ext cx="841320" cy="182880"/>
          </a:xfrm>
          <a:prstGeom prst="rect">
            <a:avLst/>
          </a:prstGeom>
          <a:solidFill>
            <a:srgbClr val="FAA61A"/>
          </a:solidFill>
          <a:ln>
            <a:solidFill>
              <a:srgbClr val="FAA61A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" name="CustomShape 5">
            <a:extLst>
              <a:ext uri="{FF2B5EF4-FFF2-40B4-BE49-F238E27FC236}">
                <a16:creationId xmlns:a16="http://schemas.microsoft.com/office/drawing/2014/main" id="{C76E692B-575E-48A8-9ADD-C031D54097AF}"/>
              </a:ext>
            </a:extLst>
          </p:cNvPr>
          <p:cNvSpPr/>
          <p:nvPr/>
        </p:nvSpPr>
        <p:spPr>
          <a:xfrm>
            <a:off x="9052560" y="-969480"/>
            <a:ext cx="2007000" cy="2158200"/>
          </a:xfrm>
          <a:prstGeom prst="ellipse">
            <a:avLst/>
          </a:prstGeom>
          <a:solidFill>
            <a:srgbClr val="FFFBCC"/>
          </a:solidFill>
          <a:ln>
            <a:solidFill>
              <a:srgbClr val="FFF9AE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5977100-DFBD-4F2D-B5BD-AA97DE4E92BD}"/>
              </a:ext>
            </a:extLst>
          </p:cNvPr>
          <p:cNvPicPr/>
          <p:nvPr/>
        </p:nvPicPr>
        <p:blipFill>
          <a:blip r:embed="rId2"/>
          <a:srcRect r="83114"/>
          <a:stretch/>
        </p:blipFill>
        <p:spPr>
          <a:xfrm>
            <a:off x="9389880" y="183600"/>
            <a:ext cx="618120" cy="648720"/>
          </a:xfrm>
          <a:prstGeom prst="rect">
            <a:avLst/>
          </a:prstGeom>
          <a:ln>
            <a:noFill/>
          </a:ln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70FD67C-42D1-48ED-A5FE-6BE6323CF717}"/>
              </a:ext>
            </a:extLst>
          </p:cNvPr>
          <p:cNvPicPr/>
          <p:nvPr/>
        </p:nvPicPr>
        <p:blipFill rotWithShape="1">
          <a:blip r:embed="rId3"/>
          <a:srcRect l="9959" t="37243" r="5633" b="37218"/>
          <a:stretch/>
        </p:blipFill>
        <p:spPr bwMode="auto">
          <a:xfrm>
            <a:off x="294112" y="1821043"/>
            <a:ext cx="9492400" cy="1615186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1CDAF57B-F035-41A4-BD9D-F35276B19CA2}"/>
              </a:ext>
            </a:extLst>
          </p:cNvPr>
          <p:cNvSpPr txBox="1"/>
          <p:nvPr/>
        </p:nvSpPr>
        <p:spPr>
          <a:xfrm>
            <a:off x="294112" y="3611526"/>
            <a:ext cx="94923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Z" dirty="0">
                <a:latin typeface="+mj-lt"/>
                <a:ea typeface="Noto Serif CJK SC"/>
                <a:cs typeface="Lohit Devanagari"/>
              </a:rPr>
              <a:t>Findings : S</a:t>
            </a:r>
            <a:r>
              <a:rPr lang="en-NZ" sz="1800" dirty="0">
                <a:effectLst/>
                <a:latin typeface="+mj-lt"/>
                <a:ea typeface="Noto Serif CJK SC"/>
                <a:cs typeface="Lohit Devanagari"/>
              </a:rPr>
              <a:t>liding window displays lower prediction error when small window sizes are 	  	  applied (window size = 1 until 3)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4005563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27896C1-78EA-44E1-A59E-C89100A31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000" b="1" strike="noStrike" spc="-1" dirty="0">
                <a:latin typeface="Arial"/>
              </a:rPr>
              <a:t>Research Methodology : Model Optimization</a:t>
            </a:r>
            <a:endParaRPr lang="en-US" sz="3000" dirty="0"/>
          </a:p>
        </p:txBody>
      </p:sp>
      <p:sp>
        <p:nvSpPr>
          <p:cNvPr id="7" name="CustomShape 1">
            <a:extLst>
              <a:ext uri="{FF2B5EF4-FFF2-40B4-BE49-F238E27FC236}">
                <a16:creationId xmlns:a16="http://schemas.microsoft.com/office/drawing/2014/main" id="{B5D83C9C-040F-4182-8A8C-93FFAE0EBEEF}"/>
              </a:ext>
            </a:extLst>
          </p:cNvPr>
          <p:cNvSpPr/>
          <p:nvPr/>
        </p:nvSpPr>
        <p:spPr>
          <a:xfrm>
            <a:off x="2160" y="5486400"/>
            <a:ext cx="9235440" cy="182880"/>
          </a:xfrm>
          <a:prstGeom prst="rect">
            <a:avLst/>
          </a:prstGeom>
          <a:solidFill>
            <a:srgbClr val="A3238E"/>
          </a:solidFill>
          <a:ln>
            <a:solidFill>
              <a:srgbClr val="A3238E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" name="CustomShape 2">
            <a:extLst>
              <a:ext uri="{FF2B5EF4-FFF2-40B4-BE49-F238E27FC236}">
                <a16:creationId xmlns:a16="http://schemas.microsoft.com/office/drawing/2014/main" id="{267BF02F-99F6-4074-9B52-93B9B2B00112}"/>
              </a:ext>
            </a:extLst>
          </p:cNvPr>
          <p:cNvSpPr/>
          <p:nvPr/>
        </p:nvSpPr>
        <p:spPr>
          <a:xfrm>
            <a:off x="9238680" y="5486400"/>
            <a:ext cx="841320" cy="182880"/>
          </a:xfrm>
          <a:prstGeom prst="rect">
            <a:avLst/>
          </a:prstGeom>
          <a:solidFill>
            <a:srgbClr val="FAA61A"/>
          </a:solidFill>
          <a:ln>
            <a:solidFill>
              <a:srgbClr val="FAA61A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" name="CustomShape 5">
            <a:extLst>
              <a:ext uri="{FF2B5EF4-FFF2-40B4-BE49-F238E27FC236}">
                <a16:creationId xmlns:a16="http://schemas.microsoft.com/office/drawing/2014/main" id="{C76E692B-575E-48A8-9ADD-C031D54097AF}"/>
              </a:ext>
            </a:extLst>
          </p:cNvPr>
          <p:cNvSpPr/>
          <p:nvPr/>
        </p:nvSpPr>
        <p:spPr>
          <a:xfrm>
            <a:off x="9052560" y="-969480"/>
            <a:ext cx="2007000" cy="2158200"/>
          </a:xfrm>
          <a:prstGeom prst="ellipse">
            <a:avLst/>
          </a:prstGeom>
          <a:solidFill>
            <a:srgbClr val="FFFBCC"/>
          </a:solidFill>
          <a:ln>
            <a:solidFill>
              <a:srgbClr val="FFF9AE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5977100-DFBD-4F2D-B5BD-AA97DE4E92BD}"/>
              </a:ext>
            </a:extLst>
          </p:cNvPr>
          <p:cNvPicPr/>
          <p:nvPr/>
        </p:nvPicPr>
        <p:blipFill>
          <a:blip r:embed="rId2"/>
          <a:srcRect r="83114"/>
          <a:stretch/>
        </p:blipFill>
        <p:spPr>
          <a:xfrm>
            <a:off x="9389880" y="183600"/>
            <a:ext cx="618120" cy="648720"/>
          </a:xfrm>
          <a:prstGeom prst="rect">
            <a:avLst/>
          </a:prstGeom>
          <a:ln>
            <a:noFill/>
          </a:ln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F907499F-7464-4AC8-B24E-F80AF6663CCA}"/>
              </a:ext>
            </a:extLst>
          </p:cNvPr>
          <p:cNvPicPr/>
          <p:nvPr/>
        </p:nvPicPr>
        <p:blipFill rotWithShape="1">
          <a:blip r:embed="rId3"/>
          <a:srcRect l="9875" t="44904" r="5717" b="29779"/>
          <a:stretch/>
        </p:blipFill>
        <p:spPr bwMode="auto">
          <a:xfrm>
            <a:off x="343196" y="1856194"/>
            <a:ext cx="9393247" cy="1584101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0786CE9-425E-4BE4-9649-C6205A7CB964}"/>
              </a:ext>
            </a:extLst>
          </p:cNvPr>
          <p:cNvSpPr txBox="1"/>
          <p:nvPr/>
        </p:nvSpPr>
        <p:spPr>
          <a:xfrm>
            <a:off x="343196" y="3562931"/>
            <a:ext cx="939324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Z" sz="1800" dirty="0">
                <a:effectLst/>
                <a:latin typeface="+mj-lt"/>
                <a:ea typeface="Noto Serif CJK SC"/>
                <a:cs typeface="Lohit Devanagari"/>
              </a:rPr>
              <a:t>Findings : Non-random percentage split performed better when 75:25 data split ratio is 	  	  used together with a maximum of 5 significant attributes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524504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TextShape 1"/>
          <p:cNvSpPr txBox="1"/>
          <p:nvPr/>
        </p:nvSpPr>
        <p:spPr>
          <a:xfrm>
            <a:off x="382319" y="1038240"/>
            <a:ext cx="6422517" cy="441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/>
          <a:p>
            <a:pPr marL="216000" indent="-21600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1" strike="noStrike" spc="-1" dirty="0">
                <a:solidFill>
                  <a:srgbClr val="00508F"/>
                </a:solidFill>
                <a:latin typeface="Arial"/>
                <a:ea typeface="Noto Sans CJK SC"/>
              </a:rPr>
              <a:t>Much studies have been done</a:t>
            </a:r>
            <a:r>
              <a:rPr lang="en-US" sz="1800" b="0" strike="noStrike" spc="-1" dirty="0">
                <a:latin typeface="Arial"/>
                <a:ea typeface="Noto Sans CJK SC"/>
              </a:rPr>
              <a:t> on </a:t>
            </a:r>
            <a:r>
              <a:rPr lang="en-US" sz="1800" b="1" strike="noStrike" spc="-1" dirty="0">
                <a:solidFill>
                  <a:srgbClr val="00508F"/>
                </a:solidFill>
                <a:latin typeface="Arial"/>
                <a:ea typeface="Noto Sans CJK SC"/>
              </a:rPr>
              <a:t>comparing</a:t>
            </a:r>
            <a:r>
              <a:rPr lang="en-US" sz="1800" b="0" strike="noStrike" spc="-1" dirty="0">
                <a:latin typeface="Arial"/>
                <a:ea typeface="Noto Sans CJK SC"/>
              </a:rPr>
              <a:t> between performances of </a:t>
            </a:r>
            <a:r>
              <a:rPr lang="en-US" sz="1800" b="1" strike="noStrike" spc="-1" dirty="0">
                <a:solidFill>
                  <a:srgbClr val="00508F"/>
                </a:solidFill>
                <a:latin typeface="Arial"/>
                <a:ea typeface="Noto Sans CJK SC"/>
              </a:rPr>
              <a:t>machine learning</a:t>
            </a:r>
            <a:r>
              <a:rPr lang="en-US" sz="1800" b="0" strike="noStrike" spc="-1" dirty="0">
                <a:latin typeface="Arial"/>
                <a:ea typeface="Noto Sans CJK SC"/>
              </a:rPr>
              <a:t> models with </a:t>
            </a:r>
            <a:r>
              <a:rPr lang="en-US" sz="1800" b="1" strike="noStrike" spc="-1" dirty="0">
                <a:solidFill>
                  <a:srgbClr val="00508F"/>
                </a:solidFill>
                <a:latin typeface="Arial"/>
                <a:ea typeface="Noto Sans CJK SC"/>
              </a:rPr>
              <a:t>statistical</a:t>
            </a:r>
            <a:r>
              <a:rPr lang="en-US" sz="1800" b="0" strike="noStrike" spc="-1" dirty="0">
                <a:latin typeface="Arial"/>
                <a:ea typeface="Noto Sans CJK SC"/>
              </a:rPr>
              <a:t> models  especially in </a:t>
            </a:r>
            <a:r>
              <a:rPr lang="en-US" sz="1800" b="1" strike="noStrike" spc="-1" dirty="0">
                <a:solidFill>
                  <a:srgbClr val="00508F"/>
                </a:solidFill>
                <a:latin typeface="Arial"/>
                <a:ea typeface="Noto Sans CJK SC"/>
              </a:rPr>
              <a:t>economics</a:t>
            </a:r>
            <a:r>
              <a:rPr lang="en-US" sz="1800" b="0" strike="noStrike" spc="-1" dirty="0">
                <a:latin typeface="Arial"/>
                <a:ea typeface="Noto Sans CJK SC"/>
              </a:rPr>
              <a:t> (Yu, 1999; Dematos et. al, 1996; Kumar, 2018). </a:t>
            </a:r>
            <a:br>
              <a:rPr dirty="0"/>
            </a:br>
            <a:r>
              <a:rPr lang="en-US" sz="1800" b="0" strike="noStrike" spc="-1" dirty="0">
                <a:latin typeface="Arial"/>
              </a:rPr>
              <a:t> </a:t>
            </a:r>
          </a:p>
          <a:p>
            <a:pPr marL="216000" indent="-21600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Noto Sans CJK SC"/>
              </a:rPr>
              <a:t>However, </a:t>
            </a:r>
            <a:r>
              <a:rPr lang="en-US" sz="1800" b="1" strike="noStrike" spc="-1" dirty="0">
                <a:solidFill>
                  <a:srgbClr val="CE181E"/>
                </a:solidFill>
                <a:latin typeface="Arial"/>
                <a:ea typeface="Noto Sans CJK SC"/>
              </a:rPr>
              <a:t>there is no specific study have been done </a:t>
            </a:r>
            <a:r>
              <a:rPr lang="en-US" b="1" spc="-1" dirty="0">
                <a:solidFill>
                  <a:srgbClr val="CE181E"/>
                </a:solidFill>
                <a:latin typeface="Arial"/>
                <a:ea typeface="Noto Sans CJK SC"/>
              </a:rPr>
              <a:t>to</a:t>
            </a:r>
            <a:r>
              <a:rPr lang="en-US" sz="1800" b="1" strike="noStrike" spc="-1" dirty="0">
                <a:solidFill>
                  <a:srgbClr val="CE181E"/>
                </a:solidFill>
                <a:latin typeface="Arial"/>
                <a:ea typeface="Noto Sans CJK SC"/>
              </a:rPr>
              <a:t> compare model performances between machine learning </a:t>
            </a:r>
            <a:r>
              <a:rPr lang="en-US" b="1" spc="-1" dirty="0">
                <a:solidFill>
                  <a:srgbClr val="CE181E"/>
                </a:solidFill>
                <a:latin typeface="Arial"/>
                <a:ea typeface="Noto Sans CJK SC"/>
              </a:rPr>
              <a:t>algorithms</a:t>
            </a:r>
            <a:r>
              <a:rPr lang="en-US" sz="1800" b="1" strike="noStrike" spc="-1" dirty="0">
                <a:solidFill>
                  <a:srgbClr val="CE181E"/>
                </a:solidFill>
                <a:latin typeface="Arial"/>
                <a:ea typeface="Noto Sans CJK SC"/>
              </a:rPr>
              <a:t> with statistical </a:t>
            </a:r>
            <a:r>
              <a:rPr lang="en-US" b="1" spc="-1" dirty="0">
                <a:solidFill>
                  <a:srgbClr val="CE181E"/>
                </a:solidFill>
                <a:latin typeface="Arial"/>
                <a:ea typeface="Noto Sans CJK SC"/>
              </a:rPr>
              <a:t>techniques</a:t>
            </a:r>
            <a:r>
              <a:rPr lang="en-US" sz="1800" b="1" strike="noStrike" spc="-1" dirty="0">
                <a:solidFill>
                  <a:srgbClr val="CE181E"/>
                </a:solidFill>
                <a:latin typeface="Arial"/>
                <a:ea typeface="Noto Sans CJK SC"/>
              </a:rPr>
              <a:t> for time series prediction of real private consumption in Malaysia</a:t>
            </a:r>
            <a:r>
              <a:rPr lang="en-US" sz="1800" b="0" strike="noStrike" spc="-1" dirty="0">
                <a:latin typeface="Arial"/>
                <a:ea typeface="Noto Sans CJK SC"/>
              </a:rPr>
              <a:t>.</a:t>
            </a:r>
            <a:br>
              <a:rPr dirty="0"/>
            </a:br>
            <a:r>
              <a:rPr lang="en-US" sz="1800" b="0" strike="noStrike" spc="-1" dirty="0">
                <a:latin typeface="Arial"/>
              </a:rPr>
              <a:t> </a:t>
            </a:r>
          </a:p>
          <a:p>
            <a:pPr marL="216000" indent="-21600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 dirty="0">
                <a:latin typeface="Arial"/>
                <a:ea typeface="Noto Sans CJK SC"/>
              </a:rPr>
              <a:t>This study will contribute to the </a:t>
            </a:r>
            <a:r>
              <a:rPr lang="en-US" sz="1800" b="1" strike="noStrike" spc="-1" dirty="0">
                <a:solidFill>
                  <a:srgbClr val="00508F"/>
                </a:solidFill>
                <a:latin typeface="Arial"/>
                <a:ea typeface="Noto Sans CJK SC"/>
              </a:rPr>
              <a:t>understanding of ML approach for time series prediction of real private consumption</a:t>
            </a:r>
            <a:r>
              <a:rPr lang="en-US" sz="1800" b="0" strike="noStrike" spc="-1" dirty="0">
                <a:latin typeface="Arial"/>
                <a:ea typeface="Noto Sans CJK SC"/>
              </a:rPr>
              <a:t> specifically and </a:t>
            </a:r>
            <a:r>
              <a:rPr lang="en-US" sz="1800" b="1" strike="noStrike" spc="-1" dirty="0">
                <a:solidFill>
                  <a:srgbClr val="00508F"/>
                </a:solidFill>
                <a:latin typeface="Arial"/>
                <a:ea typeface="Noto Sans CJK SC"/>
              </a:rPr>
              <a:t>macroeconomics</a:t>
            </a:r>
            <a:r>
              <a:rPr lang="en-US" sz="1800" b="0" strike="noStrike" spc="-1" dirty="0">
                <a:latin typeface="Arial"/>
                <a:ea typeface="Noto Sans CJK SC"/>
              </a:rPr>
              <a:t> generally.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88" name="CustomShape 2"/>
          <p:cNvSpPr/>
          <p:nvPr/>
        </p:nvSpPr>
        <p:spPr>
          <a:xfrm>
            <a:off x="2160" y="5486400"/>
            <a:ext cx="9235440" cy="182880"/>
          </a:xfrm>
          <a:prstGeom prst="rect">
            <a:avLst/>
          </a:prstGeom>
          <a:solidFill>
            <a:srgbClr val="A3238E"/>
          </a:solidFill>
          <a:ln>
            <a:solidFill>
              <a:srgbClr val="A3238E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9" name="CustomShape 3"/>
          <p:cNvSpPr/>
          <p:nvPr/>
        </p:nvSpPr>
        <p:spPr>
          <a:xfrm>
            <a:off x="9238680" y="5486400"/>
            <a:ext cx="841320" cy="182880"/>
          </a:xfrm>
          <a:prstGeom prst="rect">
            <a:avLst/>
          </a:prstGeom>
          <a:solidFill>
            <a:srgbClr val="FAA61A"/>
          </a:solidFill>
          <a:ln>
            <a:solidFill>
              <a:srgbClr val="FAA61A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0" name="TextShape 4"/>
          <p:cNvSpPr txBox="1"/>
          <p:nvPr/>
        </p:nvSpPr>
        <p:spPr>
          <a:xfrm>
            <a:off x="504720" y="226080"/>
            <a:ext cx="9071640" cy="7797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r>
              <a:rPr lang="en-US" sz="3200" b="1" strike="noStrike" spc="-1">
                <a:latin typeface="Arial"/>
              </a:rPr>
              <a:t>Introduction: Problem Statement</a:t>
            </a:r>
            <a:endParaRPr lang="en-US" sz="3200" b="0" strike="noStrike" spc="-1">
              <a:latin typeface="Arial"/>
            </a:endParaRPr>
          </a:p>
        </p:txBody>
      </p:sp>
      <p:pic>
        <p:nvPicPr>
          <p:cNvPr id="91" name="Picture 90"/>
          <p:cNvPicPr/>
          <p:nvPr/>
        </p:nvPicPr>
        <p:blipFill>
          <a:blip r:embed="rId2"/>
          <a:stretch/>
        </p:blipFill>
        <p:spPr>
          <a:xfrm>
            <a:off x="7040880" y="1427040"/>
            <a:ext cx="2651760" cy="1493640"/>
          </a:xfrm>
          <a:prstGeom prst="rect">
            <a:avLst/>
          </a:prstGeom>
          <a:ln>
            <a:noFill/>
          </a:ln>
        </p:spPr>
      </p:pic>
      <p:pic>
        <p:nvPicPr>
          <p:cNvPr id="92" name="Picture 91"/>
          <p:cNvPicPr/>
          <p:nvPr/>
        </p:nvPicPr>
        <p:blipFill>
          <a:blip r:embed="rId3"/>
          <a:srcRect r="3459"/>
          <a:stretch/>
        </p:blipFill>
        <p:spPr>
          <a:xfrm>
            <a:off x="7040880" y="3044880"/>
            <a:ext cx="2651760" cy="2275200"/>
          </a:xfrm>
          <a:prstGeom prst="rect">
            <a:avLst/>
          </a:prstGeom>
          <a:ln>
            <a:noFill/>
          </a:ln>
        </p:spPr>
      </p:pic>
      <p:sp>
        <p:nvSpPr>
          <p:cNvPr id="93" name="CustomShape 5"/>
          <p:cNvSpPr/>
          <p:nvPr/>
        </p:nvSpPr>
        <p:spPr>
          <a:xfrm>
            <a:off x="9052560" y="-969480"/>
            <a:ext cx="2007000" cy="2158200"/>
          </a:xfrm>
          <a:prstGeom prst="ellipse">
            <a:avLst/>
          </a:prstGeom>
          <a:solidFill>
            <a:srgbClr val="FFFBCC"/>
          </a:solidFill>
          <a:ln>
            <a:solidFill>
              <a:srgbClr val="FFF9AE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94" name="Picture 93"/>
          <p:cNvPicPr/>
          <p:nvPr/>
        </p:nvPicPr>
        <p:blipFill>
          <a:blip r:embed="rId4"/>
          <a:srcRect r="83114"/>
          <a:stretch/>
        </p:blipFill>
        <p:spPr>
          <a:xfrm>
            <a:off x="9389880" y="183600"/>
            <a:ext cx="618120" cy="6487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TextShape 1"/>
          <p:cNvSpPr txBox="1"/>
          <p:nvPr/>
        </p:nvSpPr>
        <p:spPr>
          <a:xfrm>
            <a:off x="504000" y="1244160"/>
            <a:ext cx="9071640" cy="6400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US" sz="1800" b="1" strike="noStrike" spc="-1" dirty="0">
                <a:latin typeface="Arial"/>
              </a:rPr>
              <a:t>Throughout this project, the research questions are as following :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96" name="TextShape 2"/>
          <p:cNvSpPr txBox="1"/>
          <p:nvPr/>
        </p:nvSpPr>
        <p:spPr>
          <a:xfrm>
            <a:off x="505080" y="226080"/>
            <a:ext cx="9071640" cy="7797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r>
              <a:rPr lang="en-US" sz="3200" b="1" strike="noStrike" spc="-1">
                <a:latin typeface="Arial"/>
              </a:rPr>
              <a:t>Introduction: Research Question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97" name="CustomShape 3"/>
          <p:cNvSpPr/>
          <p:nvPr/>
        </p:nvSpPr>
        <p:spPr>
          <a:xfrm>
            <a:off x="2160" y="5486400"/>
            <a:ext cx="9235440" cy="182880"/>
          </a:xfrm>
          <a:prstGeom prst="rect">
            <a:avLst/>
          </a:prstGeom>
          <a:solidFill>
            <a:srgbClr val="A3238E"/>
          </a:solidFill>
          <a:ln>
            <a:solidFill>
              <a:srgbClr val="A3238E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8" name="CustomShape 4"/>
          <p:cNvSpPr/>
          <p:nvPr/>
        </p:nvSpPr>
        <p:spPr>
          <a:xfrm>
            <a:off x="9238680" y="5486400"/>
            <a:ext cx="841320" cy="182880"/>
          </a:xfrm>
          <a:prstGeom prst="rect">
            <a:avLst/>
          </a:prstGeom>
          <a:solidFill>
            <a:srgbClr val="FAA61A"/>
          </a:solidFill>
          <a:ln>
            <a:solidFill>
              <a:srgbClr val="FAA61A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9" name="TextShape 5"/>
          <p:cNvSpPr txBox="1"/>
          <p:nvPr/>
        </p:nvSpPr>
        <p:spPr>
          <a:xfrm>
            <a:off x="365760" y="2033674"/>
            <a:ext cx="4921200" cy="28346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/>
          <a:p>
            <a:pPr marL="360000" indent="-216000">
              <a:lnSpc>
                <a:spcPct val="115000"/>
              </a:lnSpc>
              <a:buClr>
                <a:srgbClr val="000000"/>
              </a:buClr>
              <a:buFont typeface="StarSymbol"/>
              <a:buAutoNum type="arabicParenR"/>
              <a:tabLst>
                <a:tab pos="-190440" algn="l"/>
                <a:tab pos="483480" algn="l"/>
              </a:tabLst>
            </a:pPr>
            <a:r>
              <a:rPr lang="en-US" sz="1800" b="0" strike="noStrike" spc="-1" dirty="0">
                <a:latin typeface="Arial"/>
              </a:rPr>
              <a:t> Which </a:t>
            </a:r>
            <a:r>
              <a:rPr lang="en-US" sz="1800" b="1" strike="noStrike" spc="-1" dirty="0">
                <a:solidFill>
                  <a:srgbClr val="00508F"/>
                </a:solidFill>
                <a:latin typeface="Arial"/>
              </a:rPr>
              <a:t>machine learning algorithm</a:t>
            </a:r>
            <a:r>
              <a:rPr lang="en-US" sz="1800" b="0" strike="noStrike" spc="-1" dirty="0">
                <a:latin typeface="Arial"/>
              </a:rPr>
              <a:t> is the </a:t>
            </a:r>
            <a:r>
              <a:rPr lang="en-US" sz="1800" b="1" strike="noStrike" spc="-1" dirty="0">
                <a:solidFill>
                  <a:srgbClr val="00508F"/>
                </a:solidFill>
                <a:latin typeface="Arial"/>
              </a:rPr>
              <a:t>most suitable</a:t>
            </a:r>
            <a:r>
              <a:rPr lang="en-US" sz="1800" b="0" strike="noStrike" spc="-1" dirty="0">
                <a:latin typeface="Arial"/>
              </a:rPr>
              <a:t> for RPC prediction?</a:t>
            </a:r>
          </a:p>
          <a:p>
            <a:pPr marL="360000" indent="-216000">
              <a:lnSpc>
                <a:spcPct val="115000"/>
              </a:lnSpc>
              <a:buClr>
                <a:srgbClr val="000000"/>
              </a:buClr>
              <a:buFont typeface="StarSymbol"/>
              <a:buAutoNum type="arabicParenR"/>
              <a:tabLst>
                <a:tab pos="539280" algn="l"/>
              </a:tabLst>
            </a:pPr>
            <a:endParaRPr lang="en-US" sz="1800" b="0" strike="noStrike" spc="-1" dirty="0">
              <a:latin typeface="Arial"/>
            </a:endParaRPr>
          </a:p>
          <a:p>
            <a:pPr marL="360000" indent="-216000">
              <a:lnSpc>
                <a:spcPct val="115000"/>
              </a:lnSpc>
              <a:buClr>
                <a:srgbClr val="000000"/>
              </a:buClr>
              <a:buFont typeface="StarSymbol"/>
              <a:buAutoNum type="arabicParenR"/>
              <a:tabLst>
                <a:tab pos="-190440" algn="l"/>
                <a:tab pos="483480" algn="l"/>
              </a:tabLst>
            </a:pPr>
            <a:r>
              <a:rPr lang="en-US" sz="1800" b="0" strike="noStrike" spc="-1" dirty="0">
                <a:latin typeface="Arial"/>
              </a:rPr>
              <a:t> Among selected </a:t>
            </a:r>
            <a:r>
              <a:rPr lang="en-US" b="1" spc="-1" dirty="0">
                <a:solidFill>
                  <a:srgbClr val="00508F"/>
                </a:solidFill>
                <a:latin typeface="Arial"/>
              </a:rPr>
              <a:t>machine learning algorithm, </a:t>
            </a:r>
            <a:r>
              <a:rPr lang="en-US" spc="-1" dirty="0">
                <a:latin typeface="Arial"/>
              </a:rPr>
              <a:t>which </a:t>
            </a:r>
            <a:r>
              <a:rPr lang="en-US" b="1" spc="-1" dirty="0">
                <a:solidFill>
                  <a:schemeClr val="tx2"/>
                </a:solidFill>
                <a:latin typeface="Arial"/>
              </a:rPr>
              <a:t>algorithm </a:t>
            </a:r>
            <a:r>
              <a:rPr lang="en-US" sz="1800" b="1" strike="noStrike" spc="-1" dirty="0">
                <a:solidFill>
                  <a:schemeClr val="tx2"/>
                </a:solidFill>
                <a:latin typeface="Arial"/>
              </a:rPr>
              <a:t>is better </a:t>
            </a:r>
            <a:r>
              <a:rPr lang="en-US" sz="1800" b="0" strike="noStrike" spc="-1" dirty="0">
                <a:latin typeface="Arial"/>
              </a:rPr>
              <a:t>for prediction of real private consumption?</a:t>
            </a:r>
          </a:p>
          <a:p>
            <a:pPr marL="360000" indent="-216000">
              <a:lnSpc>
                <a:spcPct val="115000"/>
              </a:lnSpc>
              <a:buClr>
                <a:srgbClr val="000000"/>
              </a:buClr>
              <a:buFont typeface="StarSymbol"/>
              <a:buAutoNum type="arabicParenR"/>
              <a:tabLst>
                <a:tab pos="539280" algn="l"/>
              </a:tabLst>
            </a:pPr>
            <a:endParaRPr lang="en-US" sz="1800" b="0" strike="noStrike" spc="-1" dirty="0">
              <a:latin typeface="Arial"/>
            </a:endParaRPr>
          </a:p>
          <a:p>
            <a:pPr marL="360000" indent="-216000">
              <a:lnSpc>
                <a:spcPct val="115000"/>
              </a:lnSpc>
              <a:buClr>
                <a:srgbClr val="000000"/>
              </a:buClr>
              <a:buFont typeface="StarSymbol"/>
              <a:buAutoNum type="arabicParenR"/>
              <a:tabLst>
                <a:tab pos="539280" algn="l"/>
              </a:tabLst>
            </a:pPr>
            <a:r>
              <a:rPr lang="en-US" sz="1800" b="0" strike="noStrike" spc="-1" dirty="0">
                <a:latin typeface="Arial"/>
              </a:rPr>
              <a:t> Between </a:t>
            </a:r>
            <a:r>
              <a:rPr lang="en-US" sz="1800" b="1" strike="noStrike" spc="-1" dirty="0">
                <a:solidFill>
                  <a:schemeClr val="tx2"/>
                </a:solidFill>
                <a:latin typeface="Arial"/>
              </a:rPr>
              <a:t>statistical</a:t>
            </a:r>
            <a:r>
              <a:rPr lang="en-US" sz="1800" b="0" strike="noStrike" spc="-1" dirty="0">
                <a:latin typeface="Arial"/>
              </a:rPr>
              <a:t> and </a:t>
            </a:r>
            <a:r>
              <a:rPr lang="en-US" sz="1800" b="1" strike="noStrike" spc="-1" dirty="0">
                <a:solidFill>
                  <a:schemeClr val="tx2"/>
                </a:solidFill>
                <a:latin typeface="Arial"/>
              </a:rPr>
              <a:t>machine learning</a:t>
            </a:r>
            <a:r>
              <a:rPr lang="en-US" sz="1800" b="0" strike="noStrike" spc="-1" dirty="0">
                <a:solidFill>
                  <a:schemeClr val="tx2"/>
                </a:solidFill>
                <a:latin typeface="Arial"/>
              </a:rPr>
              <a:t> </a:t>
            </a:r>
            <a:r>
              <a:rPr lang="en-US" sz="1800" b="0" strike="noStrike" spc="-1" dirty="0">
                <a:latin typeface="Arial"/>
              </a:rPr>
              <a:t>approaches, </a:t>
            </a:r>
            <a:r>
              <a:rPr lang="en-US" sz="1800" b="1" strike="noStrike" spc="-1" dirty="0">
                <a:solidFill>
                  <a:schemeClr val="tx2"/>
                </a:solidFill>
                <a:latin typeface="Arial"/>
              </a:rPr>
              <a:t>which</a:t>
            </a:r>
            <a:r>
              <a:rPr lang="en-US" sz="1800" b="0" strike="noStrike" spc="-1" dirty="0">
                <a:latin typeface="Arial"/>
              </a:rPr>
              <a:t> of them is </a:t>
            </a:r>
            <a:r>
              <a:rPr lang="en-US" sz="1800" b="1" strike="noStrike" spc="-1" dirty="0">
                <a:solidFill>
                  <a:schemeClr val="tx2"/>
                </a:solidFill>
                <a:latin typeface="Arial"/>
              </a:rPr>
              <a:t>better</a:t>
            </a:r>
            <a:r>
              <a:rPr lang="en-US" sz="1800" b="0" strike="noStrike" spc="-1" dirty="0">
                <a:latin typeface="Arial"/>
              </a:rPr>
              <a:t> in </a:t>
            </a:r>
            <a:r>
              <a:rPr lang="en-US" sz="1800" b="1" strike="noStrike" spc="-1" dirty="0">
                <a:solidFill>
                  <a:schemeClr val="tx2"/>
                </a:solidFill>
                <a:latin typeface="Arial"/>
              </a:rPr>
              <a:t>model performance evaluation</a:t>
            </a:r>
            <a:r>
              <a:rPr lang="en-US" sz="1800" b="0" strike="noStrike" spc="-1" dirty="0">
                <a:latin typeface="Arial"/>
              </a:rPr>
              <a:t>?</a:t>
            </a:r>
          </a:p>
        </p:txBody>
      </p:sp>
      <p:pic>
        <p:nvPicPr>
          <p:cNvPr id="100" name="Picture 99"/>
          <p:cNvPicPr/>
          <p:nvPr/>
        </p:nvPicPr>
        <p:blipFill>
          <a:blip r:embed="rId3"/>
          <a:stretch/>
        </p:blipFill>
        <p:spPr>
          <a:xfrm>
            <a:off x="6814800" y="1956240"/>
            <a:ext cx="669600" cy="632160"/>
          </a:xfrm>
          <a:prstGeom prst="rect">
            <a:avLst/>
          </a:prstGeom>
          <a:ln>
            <a:noFill/>
          </a:ln>
        </p:spPr>
      </p:pic>
      <p:pic>
        <p:nvPicPr>
          <p:cNvPr id="101" name="Picture 100"/>
          <p:cNvPicPr/>
          <p:nvPr/>
        </p:nvPicPr>
        <p:blipFill>
          <a:blip r:embed="rId4"/>
          <a:stretch/>
        </p:blipFill>
        <p:spPr>
          <a:xfrm>
            <a:off x="7817040" y="1920240"/>
            <a:ext cx="778320" cy="757440"/>
          </a:xfrm>
          <a:prstGeom prst="rect">
            <a:avLst/>
          </a:prstGeom>
          <a:ln>
            <a:noFill/>
          </a:ln>
        </p:spPr>
      </p:pic>
      <p:pic>
        <p:nvPicPr>
          <p:cNvPr id="102" name="Picture 101"/>
          <p:cNvPicPr/>
          <p:nvPr/>
        </p:nvPicPr>
        <p:blipFill>
          <a:blip r:embed="rId5"/>
          <a:stretch/>
        </p:blipFill>
        <p:spPr>
          <a:xfrm>
            <a:off x="5600160" y="1920240"/>
            <a:ext cx="1032480" cy="695520"/>
          </a:xfrm>
          <a:prstGeom prst="rect">
            <a:avLst/>
          </a:prstGeom>
          <a:ln>
            <a:noFill/>
          </a:ln>
        </p:spPr>
      </p:pic>
      <p:pic>
        <p:nvPicPr>
          <p:cNvPr id="103" name="Picture 102"/>
          <p:cNvPicPr/>
          <p:nvPr/>
        </p:nvPicPr>
        <p:blipFill>
          <a:blip r:embed="rId6"/>
          <a:stretch/>
        </p:blipFill>
        <p:spPr>
          <a:xfrm>
            <a:off x="8893440" y="1900800"/>
            <a:ext cx="799200" cy="722160"/>
          </a:xfrm>
          <a:prstGeom prst="rect">
            <a:avLst/>
          </a:prstGeom>
          <a:ln>
            <a:noFill/>
          </a:ln>
        </p:spPr>
      </p:pic>
      <p:pic>
        <p:nvPicPr>
          <p:cNvPr id="104" name="Picture 103"/>
          <p:cNvPicPr/>
          <p:nvPr/>
        </p:nvPicPr>
        <p:blipFill>
          <a:blip r:embed="rId7"/>
          <a:stretch/>
        </p:blipFill>
        <p:spPr>
          <a:xfrm>
            <a:off x="5515560" y="3785040"/>
            <a:ext cx="3035880" cy="1578960"/>
          </a:xfrm>
          <a:prstGeom prst="rect">
            <a:avLst/>
          </a:prstGeom>
          <a:ln>
            <a:noFill/>
          </a:ln>
        </p:spPr>
      </p:pic>
      <p:sp>
        <p:nvSpPr>
          <p:cNvPr id="105" name="TextShape 6"/>
          <p:cNvSpPr txBox="1"/>
          <p:nvPr/>
        </p:nvSpPr>
        <p:spPr>
          <a:xfrm>
            <a:off x="8551440" y="4132440"/>
            <a:ext cx="1463040" cy="9435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200" b="1" strike="noStrike" spc="-1">
                <a:latin typeface="Arial"/>
              </a:rPr>
              <a:t>RPC (Q1 2020) </a:t>
            </a:r>
            <a:endParaRPr lang="en-US" sz="1200" b="0" strike="noStrike" spc="-1">
              <a:latin typeface="Arial"/>
            </a:endParaRPr>
          </a:p>
          <a:p>
            <a:r>
              <a:rPr lang="en-US" sz="1200" b="1" strike="noStrike" spc="-1">
                <a:latin typeface="Arial"/>
              </a:rPr>
              <a:t>→ </a:t>
            </a:r>
            <a:r>
              <a:rPr lang="en-US" sz="1200" b="0" strike="noStrike" spc="-1">
                <a:latin typeface="Arial"/>
              </a:rPr>
              <a:t>RM 212257 mil.</a:t>
            </a:r>
          </a:p>
          <a:p>
            <a:endParaRPr lang="en-US" sz="1200" b="0" strike="noStrike" spc="-1">
              <a:latin typeface="Arial"/>
            </a:endParaRPr>
          </a:p>
          <a:p>
            <a:r>
              <a:rPr lang="en-US" sz="1200" b="1" strike="noStrike" spc="-1">
                <a:latin typeface="Arial"/>
              </a:rPr>
              <a:t>RPC (Q2 2020) </a:t>
            </a:r>
            <a:endParaRPr lang="en-US" sz="1200" b="0" strike="noStrike" spc="-1">
              <a:latin typeface="Arial"/>
            </a:endParaRPr>
          </a:p>
          <a:p>
            <a:r>
              <a:rPr lang="en-US" sz="1200" b="1" strike="noStrike" spc="-1">
                <a:latin typeface="Arial"/>
              </a:rPr>
              <a:t>→ </a:t>
            </a:r>
            <a:r>
              <a:rPr lang="en-US" sz="1200" b="0" strike="noStrike" spc="-1">
                <a:latin typeface="Arial"/>
              </a:rPr>
              <a:t>?</a:t>
            </a:r>
          </a:p>
        </p:txBody>
      </p:sp>
      <p:pic>
        <p:nvPicPr>
          <p:cNvPr id="106" name="Picture 105"/>
          <p:cNvPicPr/>
          <p:nvPr/>
        </p:nvPicPr>
        <p:blipFill>
          <a:blip r:embed="rId8"/>
          <a:srcRect l="33337" t="9070" r="33239"/>
          <a:stretch/>
        </p:blipFill>
        <p:spPr>
          <a:xfrm>
            <a:off x="7201800" y="2826360"/>
            <a:ext cx="914040" cy="831240"/>
          </a:xfrm>
          <a:prstGeom prst="rect">
            <a:avLst/>
          </a:prstGeom>
          <a:ln>
            <a:noFill/>
          </a:ln>
        </p:spPr>
      </p:pic>
      <p:pic>
        <p:nvPicPr>
          <p:cNvPr id="107" name="Picture 106"/>
          <p:cNvPicPr/>
          <p:nvPr/>
        </p:nvPicPr>
        <p:blipFill>
          <a:blip r:embed="rId9"/>
          <a:srcRect l="17739" t="4765" r="18251" b="25487"/>
          <a:stretch/>
        </p:blipFill>
        <p:spPr>
          <a:xfrm>
            <a:off x="5760720" y="2834640"/>
            <a:ext cx="742320" cy="841320"/>
          </a:xfrm>
          <a:prstGeom prst="rect">
            <a:avLst/>
          </a:prstGeom>
          <a:ln>
            <a:noFill/>
          </a:ln>
        </p:spPr>
      </p:pic>
      <p:pic>
        <p:nvPicPr>
          <p:cNvPr id="108" name="Picture 107"/>
          <p:cNvPicPr/>
          <p:nvPr/>
        </p:nvPicPr>
        <p:blipFill>
          <a:blip r:embed="rId10"/>
          <a:stretch/>
        </p:blipFill>
        <p:spPr>
          <a:xfrm>
            <a:off x="8899920" y="2853720"/>
            <a:ext cx="822960" cy="822960"/>
          </a:xfrm>
          <a:prstGeom prst="rect">
            <a:avLst/>
          </a:prstGeom>
          <a:ln>
            <a:noFill/>
          </a:ln>
        </p:spPr>
      </p:pic>
      <p:sp>
        <p:nvSpPr>
          <p:cNvPr id="109" name="Line 7"/>
          <p:cNvSpPr/>
          <p:nvPr/>
        </p:nvSpPr>
        <p:spPr>
          <a:xfrm>
            <a:off x="6653160" y="3255840"/>
            <a:ext cx="423720" cy="0"/>
          </a:xfrm>
          <a:prstGeom prst="line">
            <a:avLst/>
          </a:prstGeom>
          <a:ln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0" name="Line 8"/>
          <p:cNvSpPr/>
          <p:nvPr/>
        </p:nvSpPr>
        <p:spPr>
          <a:xfrm>
            <a:off x="8273160" y="3255840"/>
            <a:ext cx="423720" cy="0"/>
          </a:xfrm>
          <a:prstGeom prst="line">
            <a:avLst/>
          </a:prstGeom>
          <a:ln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1" name="CustomShape 9"/>
          <p:cNvSpPr/>
          <p:nvPr/>
        </p:nvSpPr>
        <p:spPr>
          <a:xfrm>
            <a:off x="9052560" y="-969480"/>
            <a:ext cx="2007000" cy="2158200"/>
          </a:xfrm>
          <a:prstGeom prst="ellipse">
            <a:avLst/>
          </a:prstGeom>
          <a:solidFill>
            <a:srgbClr val="FFFBCC"/>
          </a:solidFill>
          <a:ln>
            <a:solidFill>
              <a:srgbClr val="FFF9AE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12" name="Picture 111"/>
          <p:cNvPicPr/>
          <p:nvPr/>
        </p:nvPicPr>
        <p:blipFill>
          <a:blip r:embed="rId11"/>
          <a:srcRect r="83114"/>
          <a:stretch/>
        </p:blipFill>
        <p:spPr>
          <a:xfrm>
            <a:off x="9389880" y="183600"/>
            <a:ext cx="618120" cy="6487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TextShape 1"/>
          <p:cNvSpPr txBox="1"/>
          <p:nvPr/>
        </p:nvSpPr>
        <p:spPr>
          <a:xfrm>
            <a:off x="504000" y="1244160"/>
            <a:ext cx="9071640" cy="6400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US" sz="1800" b="1" strike="noStrike" spc="-1">
                <a:latin typeface="Arial"/>
              </a:rPr>
              <a:t>Following the research questions, the objectives are as following :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14" name="TextShape 2"/>
          <p:cNvSpPr txBox="1"/>
          <p:nvPr/>
        </p:nvSpPr>
        <p:spPr>
          <a:xfrm>
            <a:off x="505080" y="226080"/>
            <a:ext cx="9071640" cy="7797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r>
              <a:rPr lang="en-US" sz="3200" b="1" strike="noStrike" spc="-1">
                <a:latin typeface="Arial"/>
              </a:rPr>
              <a:t>Introduction: Objectives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115" name="CustomShape 3"/>
          <p:cNvSpPr/>
          <p:nvPr/>
        </p:nvSpPr>
        <p:spPr>
          <a:xfrm>
            <a:off x="2160" y="5486400"/>
            <a:ext cx="9235440" cy="182880"/>
          </a:xfrm>
          <a:prstGeom prst="rect">
            <a:avLst/>
          </a:prstGeom>
          <a:solidFill>
            <a:srgbClr val="A3238E"/>
          </a:solidFill>
          <a:ln>
            <a:solidFill>
              <a:srgbClr val="A3238E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6" name="CustomShape 4"/>
          <p:cNvSpPr/>
          <p:nvPr/>
        </p:nvSpPr>
        <p:spPr>
          <a:xfrm>
            <a:off x="9238680" y="5486400"/>
            <a:ext cx="841320" cy="182880"/>
          </a:xfrm>
          <a:prstGeom prst="rect">
            <a:avLst/>
          </a:prstGeom>
          <a:solidFill>
            <a:srgbClr val="FAA61A"/>
          </a:solidFill>
          <a:ln>
            <a:solidFill>
              <a:srgbClr val="FAA61A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7" name="TextShape 5"/>
          <p:cNvSpPr txBox="1"/>
          <p:nvPr/>
        </p:nvSpPr>
        <p:spPr>
          <a:xfrm>
            <a:off x="365760" y="1816200"/>
            <a:ext cx="4921200" cy="28346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/>
          <a:p>
            <a:pPr marL="360000" indent="-216000">
              <a:lnSpc>
                <a:spcPct val="115000"/>
              </a:lnSpc>
              <a:buClr>
                <a:srgbClr val="000000"/>
              </a:buClr>
              <a:buFont typeface="StarSymbol"/>
              <a:buAutoNum type="arabicParenR"/>
              <a:tabLst>
                <a:tab pos="-190440" algn="l"/>
                <a:tab pos="483480" algn="l"/>
              </a:tabLst>
            </a:pPr>
            <a:r>
              <a:rPr lang="en-US" sz="1800" b="0" strike="noStrike" spc="-1" dirty="0">
                <a:latin typeface="Arial"/>
              </a:rPr>
              <a:t> To </a:t>
            </a:r>
            <a:r>
              <a:rPr lang="en-US" sz="1800" b="1" strike="noStrike" spc="-1" dirty="0">
                <a:solidFill>
                  <a:srgbClr val="FF0000"/>
                </a:solidFill>
                <a:latin typeface="Arial"/>
              </a:rPr>
              <a:t>investigate</a:t>
            </a:r>
            <a:r>
              <a:rPr lang="en-US" sz="1800" b="0" strike="noStrike" spc="-1" dirty="0">
                <a:latin typeface="Arial"/>
              </a:rPr>
              <a:t> the </a:t>
            </a:r>
            <a:r>
              <a:rPr lang="en-US" sz="1800" b="1" strike="noStrike" spc="-1" dirty="0">
                <a:latin typeface="Arial"/>
              </a:rPr>
              <a:t>suitable machine learning technique</a:t>
            </a:r>
            <a:r>
              <a:rPr lang="en-US" sz="1800" b="0" strike="noStrike" spc="-1" dirty="0">
                <a:latin typeface="Arial"/>
              </a:rPr>
              <a:t> for RPC prediction</a:t>
            </a:r>
            <a:br>
              <a:rPr dirty="0"/>
            </a:br>
            <a:r>
              <a:rPr lang="en-US" sz="1800" b="0" strike="noStrike" spc="-1" dirty="0">
                <a:latin typeface="Arial"/>
              </a:rPr>
              <a:t> </a:t>
            </a:r>
          </a:p>
          <a:p>
            <a:pPr marL="360000" indent="-216000">
              <a:lnSpc>
                <a:spcPct val="115000"/>
              </a:lnSpc>
              <a:buClr>
                <a:srgbClr val="000000"/>
              </a:buClr>
              <a:buFont typeface="StarSymbol"/>
              <a:buAutoNum type="arabicParenR"/>
              <a:tabLst>
                <a:tab pos="-190440" algn="l"/>
                <a:tab pos="483480" algn="l"/>
              </a:tabLst>
            </a:pPr>
            <a:r>
              <a:rPr lang="en-US" sz="1800" b="0" strike="noStrike" spc="-1" dirty="0">
                <a:latin typeface="Arial"/>
              </a:rPr>
              <a:t> To </a:t>
            </a:r>
            <a:r>
              <a:rPr lang="en-US" sz="1800" b="1" strike="noStrike" spc="-1" dirty="0">
                <a:solidFill>
                  <a:srgbClr val="FF0000"/>
                </a:solidFill>
                <a:latin typeface="Arial"/>
              </a:rPr>
              <a:t>develop</a:t>
            </a:r>
            <a:r>
              <a:rPr lang="en-US" sz="1800" b="1" strike="noStrike" spc="-1" dirty="0">
                <a:latin typeface="Arial"/>
              </a:rPr>
              <a:t> RPC prediction model</a:t>
            </a:r>
            <a:r>
              <a:rPr lang="en-US" sz="1800" b="0" strike="noStrike" spc="-1" dirty="0">
                <a:latin typeface="Arial"/>
              </a:rPr>
              <a:t> using the </a:t>
            </a:r>
            <a:r>
              <a:rPr lang="en-US" sz="1800" b="1" strike="noStrike" spc="-1" dirty="0">
                <a:latin typeface="Arial"/>
              </a:rPr>
              <a:t>selected machine learning</a:t>
            </a:r>
            <a:r>
              <a:rPr lang="en-US" sz="1800" b="0" strike="noStrike" spc="-1" dirty="0">
                <a:latin typeface="Arial"/>
              </a:rPr>
              <a:t> algorithms.</a:t>
            </a:r>
            <a:br>
              <a:rPr dirty="0"/>
            </a:br>
            <a:r>
              <a:rPr lang="en-US" sz="1800" b="0" strike="noStrike" spc="-1" dirty="0">
                <a:latin typeface="Arial"/>
              </a:rPr>
              <a:t> </a:t>
            </a:r>
          </a:p>
          <a:p>
            <a:pPr marL="360000" indent="-216000">
              <a:lnSpc>
                <a:spcPct val="115000"/>
              </a:lnSpc>
              <a:buClr>
                <a:srgbClr val="000000"/>
              </a:buClr>
              <a:buFont typeface="StarSymbol"/>
              <a:buAutoNum type="arabicParenR"/>
              <a:tabLst>
                <a:tab pos="-190440" algn="l"/>
                <a:tab pos="483480" algn="l"/>
              </a:tabLst>
            </a:pPr>
            <a:r>
              <a:rPr lang="en-US" sz="1800" b="0" strike="noStrike" spc="-1" dirty="0">
                <a:latin typeface="Arial"/>
                <a:ea typeface="Noto Sans CJK SC"/>
              </a:rPr>
              <a:t> </a:t>
            </a:r>
            <a:r>
              <a:rPr lang="en-US" sz="1800" b="0" strike="noStrike" spc="-1" dirty="0">
                <a:latin typeface="Arial"/>
              </a:rPr>
              <a:t>To</a:t>
            </a:r>
            <a:r>
              <a:rPr lang="en-US" sz="1800" b="1" strike="noStrike" spc="-1" dirty="0">
                <a:latin typeface="Arial"/>
              </a:rPr>
              <a:t> </a:t>
            </a:r>
            <a:r>
              <a:rPr lang="en-US" sz="1800" b="1" strike="noStrike" spc="-1" dirty="0">
                <a:solidFill>
                  <a:srgbClr val="FF0000"/>
                </a:solidFill>
                <a:latin typeface="Arial"/>
              </a:rPr>
              <a:t>evaluate</a:t>
            </a:r>
            <a:r>
              <a:rPr lang="en-US" sz="1800" b="0" strike="noStrike" spc="-1" dirty="0">
                <a:latin typeface="Arial"/>
              </a:rPr>
              <a:t> the performance of </a:t>
            </a:r>
            <a:r>
              <a:rPr lang="en-US" sz="1800" b="1" strike="noStrike" spc="-1" dirty="0">
                <a:latin typeface="Arial"/>
              </a:rPr>
              <a:t>RPC prediction models</a:t>
            </a:r>
            <a:endParaRPr lang="en-US" sz="1800" b="0" strike="noStrike" spc="-1" dirty="0">
              <a:latin typeface="Arial"/>
            </a:endParaRPr>
          </a:p>
        </p:txBody>
      </p:sp>
      <p:pic>
        <p:nvPicPr>
          <p:cNvPr id="118" name="Picture 117"/>
          <p:cNvPicPr/>
          <p:nvPr/>
        </p:nvPicPr>
        <p:blipFill>
          <a:blip r:embed="rId2"/>
          <a:stretch/>
        </p:blipFill>
        <p:spPr>
          <a:xfrm>
            <a:off x="6814800" y="1956240"/>
            <a:ext cx="669600" cy="632160"/>
          </a:xfrm>
          <a:prstGeom prst="rect">
            <a:avLst/>
          </a:prstGeom>
          <a:ln>
            <a:noFill/>
          </a:ln>
        </p:spPr>
      </p:pic>
      <p:pic>
        <p:nvPicPr>
          <p:cNvPr id="119" name="Picture 118"/>
          <p:cNvPicPr/>
          <p:nvPr/>
        </p:nvPicPr>
        <p:blipFill>
          <a:blip r:embed="rId3"/>
          <a:stretch/>
        </p:blipFill>
        <p:spPr>
          <a:xfrm>
            <a:off x="7817040" y="1920240"/>
            <a:ext cx="778320" cy="757440"/>
          </a:xfrm>
          <a:prstGeom prst="rect">
            <a:avLst/>
          </a:prstGeom>
          <a:ln>
            <a:noFill/>
          </a:ln>
        </p:spPr>
      </p:pic>
      <p:pic>
        <p:nvPicPr>
          <p:cNvPr id="120" name="Picture 119"/>
          <p:cNvPicPr/>
          <p:nvPr/>
        </p:nvPicPr>
        <p:blipFill>
          <a:blip r:embed="rId4"/>
          <a:stretch/>
        </p:blipFill>
        <p:spPr>
          <a:xfrm>
            <a:off x="5600160" y="1920240"/>
            <a:ext cx="1032480" cy="695520"/>
          </a:xfrm>
          <a:prstGeom prst="rect">
            <a:avLst/>
          </a:prstGeom>
          <a:ln>
            <a:noFill/>
          </a:ln>
        </p:spPr>
      </p:pic>
      <p:pic>
        <p:nvPicPr>
          <p:cNvPr id="121" name="Picture 120"/>
          <p:cNvPicPr/>
          <p:nvPr/>
        </p:nvPicPr>
        <p:blipFill>
          <a:blip r:embed="rId5"/>
          <a:stretch/>
        </p:blipFill>
        <p:spPr>
          <a:xfrm>
            <a:off x="8893440" y="1900800"/>
            <a:ext cx="799200" cy="722160"/>
          </a:xfrm>
          <a:prstGeom prst="rect">
            <a:avLst/>
          </a:prstGeom>
          <a:ln>
            <a:noFill/>
          </a:ln>
        </p:spPr>
      </p:pic>
      <p:pic>
        <p:nvPicPr>
          <p:cNvPr id="122" name="Picture 121"/>
          <p:cNvPicPr/>
          <p:nvPr/>
        </p:nvPicPr>
        <p:blipFill>
          <a:blip r:embed="rId6"/>
          <a:stretch/>
        </p:blipFill>
        <p:spPr>
          <a:xfrm>
            <a:off x="5515560" y="3785040"/>
            <a:ext cx="3035880" cy="1578960"/>
          </a:xfrm>
          <a:prstGeom prst="rect">
            <a:avLst/>
          </a:prstGeom>
          <a:ln>
            <a:noFill/>
          </a:ln>
        </p:spPr>
      </p:pic>
      <p:sp>
        <p:nvSpPr>
          <p:cNvPr id="123" name="TextShape 6"/>
          <p:cNvSpPr txBox="1"/>
          <p:nvPr/>
        </p:nvSpPr>
        <p:spPr>
          <a:xfrm>
            <a:off x="8551440" y="4132440"/>
            <a:ext cx="1463040" cy="9435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200" b="1" strike="noStrike" spc="-1">
                <a:latin typeface="Arial"/>
              </a:rPr>
              <a:t>RPC (Q1 2020) </a:t>
            </a:r>
            <a:endParaRPr lang="en-US" sz="1200" b="0" strike="noStrike" spc="-1">
              <a:latin typeface="Arial"/>
            </a:endParaRPr>
          </a:p>
          <a:p>
            <a:r>
              <a:rPr lang="en-US" sz="1200" b="1" strike="noStrike" spc="-1">
                <a:latin typeface="Arial"/>
              </a:rPr>
              <a:t>→ </a:t>
            </a:r>
            <a:r>
              <a:rPr lang="en-US" sz="1200" b="0" strike="noStrike" spc="-1">
                <a:latin typeface="Arial"/>
              </a:rPr>
              <a:t>RM 212257 mil.</a:t>
            </a:r>
          </a:p>
          <a:p>
            <a:endParaRPr lang="en-US" sz="1200" b="0" strike="noStrike" spc="-1">
              <a:latin typeface="Arial"/>
            </a:endParaRPr>
          </a:p>
          <a:p>
            <a:r>
              <a:rPr lang="en-US" sz="1200" b="1" strike="noStrike" spc="-1">
                <a:latin typeface="Arial"/>
              </a:rPr>
              <a:t>RPC (Q2 2020) </a:t>
            </a:r>
            <a:endParaRPr lang="en-US" sz="1200" b="0" strike="noStrike" spc="-1">
              <a:latin typeface="Arial"/>
            </a:endParaRPr>
          </a:p>
          <a:p>
            <a:r>
              <a:rPr lang="en-US" sz="1200" b="1" strike="noStrike" spc="-1">
                <a:latin typeface="Arial"/>
              </a:rPr>
              <a:t>→ </a:t>
            </a:r>
            <a:r>
              <a:rPr lang="en-US" sz="1200" b="0" strike="noStrike" spc="-1">
                <a:latin typeface="Arial"/>
              </a:rPr>
              <a:t>?</a:t>
            </a:r>
          </a:p>
        </p:txBody>
      </p:sp>
      <p:pic>
        <p:nvPicPr>
          <p:cNvPr id="124" name="Picture 123"/>
          <p:cNvPicPr/>
          <p:nvPr/>
        </p:nvPicPr>
        <p:blipFill>
          <a:blip r:embed="rId7"/>
          <a:srcRect l="33337" t="9070" r="33239"/>
          <a:stretch/>
        </p:blipFill>
        <p:spPr>
          <a:xfrm>
            <a:off x="7201800" y="2826360"/>
            <a:ext cx="914040" cy="831240"/>
          </a:xfrm>
          <a:prstGeom prst="rect">
            <a:avLst/>
          </a:prstGeom>
          <a:ln>
            <a:noFill/>
          </a:ln>
        </p:spPr>
      </p:pic>
      <p:pic>
        <p:nvPicPr>
          <p:cNvPr id="125" name="Picture 124"/>
          <p:cNvPicPr/>
          <p:nvPr/>
        </p:nvPicPr>
        <p:blipFill>
          <a:blip r:embed="rId8"/>
          <a:srcRect l="17739" t="4765" r="18251" b="25487"/>
          <a:stretch/>
        </p:blipFill>
        <p:spPr>
          <a:xfrm>
            <a:off x="5760720" y="2834640"/>
            <a:ext cx="742320" cy="841320"/>
          </a:xfrm>
          <a:prstGeom prst="rect">
            <a:avLst/>
          </a:prstGeom>
          <a:ln>
            <a:noFill/>
          </a:ln>
        </p:spPr>
      </p:pic>
      <p:pic>
        <p:nvPicPr>
          <p:cNvPr id="126" name="Picture 125"/>
          <p:cNvPicPr/>
          <p:nvPr/>
        </p:nvPicPr>
        <p:blipFill>
          <a:blip r:embed="rId9"/>
          <a:stretch/>
        </p:blipFill>
        <p:spPr>
          <a:xfrm>
            <a:off x="8899920" y="2853720"/>
            <a:ext cx="822960" cy="822960"/>
          </a:xfrm>
          <a:prstGeom prst="rect">
            <a:avLst/>
          </a:prstGeom>
          <a:ln>
            <a:noFill/>
          </a:ln>
        </p:spPr>
      </p:pic>
      <p:sp>
        <p:nvSpPr>
          <p:cNvPr id="127" name="Line 7"/>
          <p:cNvSpPr/>
          <p:nvPr/>
        </p:nvSpPr>
        <p:spPr>
          <a:xfrm>
            <a:off x="6653160" y="3255840"/>
            <a:ext cx="423720" cy="0"/>
          </a:xfrm>
          <a:prstGeom prst="line">
            <a:avLst/>
          </a:prstGeom>
          <a:ln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8" name="Line 8"/>
          <p:cNvSpPr/>
          <p:nvPr/>
        </p:nvSpPr>
        <p:spPr>
          <a:xfrm>
            <a:off x="8273160" y="3255840"/>
            <a:ext cx="423720" cy="0"/>
          </a:xfrm>
          <a:prstGeom prst="line">
            <a:avLst/>
          </a:prstGeom>
          <a:ln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9" name="CustomShape 9"/>
          <p:cNvSpPr/>
          <p:nvPr/>
        </p:nvSpPr>
        <p:spPr>
          <a:xfrm>
            <a:off x="9052560" y="-969480"/>
            <a:ext cx="2007000" cy="2158200"/>
          </a:xfrm>
          <a:prstGeom prst="ellipse">
            <a:avLst/>
          </a:prstGeom>
          <a:solidFill>
            <a:srgbClr val="FFFBCC"/>
          </a:solidFill>
          <a:ln>
            <a:solidFill>
              <a:srgbClr val="FFF9AE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30" name="Picture 129"/>
          <p:cNvPicPr/>
          <p:nvPr/>
        </p:nvPicPr>
        <p:blipFill>
          <a:blip r:embed="rId10"/>
          <a:srcRect r="83114"/>
          <a:stretch/>
        </p:blipFill>
        <p:spPr>
          <a:xfrm>
            <a:off x="9389880" y="183600"/>
            <a:ext cx="618120" cy="6487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TextShape 1"/>
          <p:cNvSpPr txBox="1"/>
          <p:nvPr/>
        </p:nvSpPr>
        <p:spPr>
          <a:xfrm>
            <a:off x="360000" y="1335600"/>
            <a:ext cx="4616640" cy="37490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/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 dirty="0">
                <a:latin typeface="Arial"/>
                <a:ea typeface="Noto Sans CJK SC"/>
              </a:rPr>
              <a:t>This project is a </a:t>
            </a:r>
            <a:r>
              <a:rPr lang="en-US" sz="1800" b="1" strike="noStrike" spc="-1" dirty="0">
                <a:solidFill>
                  <a:srgbClr val="3465A4"/>
                </a:solidFill>
                <a:latin typeface="Arial"/>
                <a:ea typeface="Noto Sans CJK SC"/>
              </a:rPr>
              <a:t>consultation project</a:t>
            </a:r>
            <a:r>
              <a:rPr lang="en-US" sz="1800" b="0" strike="noStrike" spc="-1" dirty="0">
                <a:latin typeface="Arial"/>
                <a:ea typeface="Noto Sans CJK SC"/>
              </a:rPr>
              <a:t> between </a:t>
            </a:r>
            <a:r>
              <a:rPr lang="en-GB" sz="1800" b="1" strike="noStrike" spc="-1" dirty="0" err="1">
                <a:latin typeface="Arial"/>
                <a:ea typeface="Noto Sans CJK SC"/>
              </a:rPr>
              <a:t>DataMicron</a:t>
            </a:r>
            <a:r>
              <a:rPr lang="en-US" sz="1800" b="0" strike="noStrike" spc="-1" dirty="0">
                <a:latin typeface="Arial"/>
                <a:ea typeface="Noto Sans CJK SC"/>
              </a:rPr>
              <a:t> with Malaysia’s </a:t>
            </a:r>
            <a:r>
              <a:rPr lang="en-US" sz="1800" b="1" strike="noStrike" spc="-1" dirty="0">
                <a:latin typeface="Arial"/>
                <a:ea typeface="Noto Sans CJK SC"/>
              </a:rPr>
              <a:t>Ministry of Finance</a:t>
            </a:r>
            <a:r>
              <a:rPr lang="en-US" sz="1800" b="0" strike="noStrike" spc="-1" dirty="0">
                <a:latin typeface="Arial"/>
                <a:ea typeface="Noto Sans CJK SC"/>
              </a:rPr>
              <a:t> (</a:t>
            </a:r>
            <a:r>
              <a:rPr lang="en-US" sz="1800" b="0" strike="noStrike" spc="-1" dirty="0" err="1">
                <a:latin typeface="Arial"/>
                <a:ea typeface="Noto Sans CJK SC"/>
              </a:rPr>
              <a:t>MoF</a:t>
            </a:r>
            <a:r>
              <a:rPr lang="en-US" sz="1800" b="0" strike="noStrike" spc="-1" dirty="0">
                <a:latin typeface="Arial"/>
                <a:ea typeface="Noto Sans CJK SC"/>
              </a:rPr>
              <a:t>). </a:t>
            </a:r>
            <a:br>
              <a:rPr dirty="0"/>
            </a:br>
            <a:r>
              <a:rPr lang="en-US" sz="1800" b="0" strike="noStrike" spc="-1" dirty="0">
                <a:latin typeface="Arial"/>
              </a:rPr>
              <a:t> </a:t>
            </a: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 dirty="0">
                <a:latin typeface="Arial"/>
                <a:ea typeface="Noto Sans CJK SC"/>
              </a:rPr>
              <a:t>Therefore, this project will benefit </a:t>
            </a:r>
            <a:r>
              <a:rPr lang="en-US" sz="1800" b="1" strike="noStrike" spc="-1" dirty="0">
                <a:latin typeface="Arial"/>
                <a:ea typeface="Noto Sans CJK SC"/>
              </a:rPr>
              <a:t>Data Micron</a:t>
            </a:r>
            <a:r>
              <a:rPr lang="en-US" sz="1800" b="0" strike="noStrike" spc="-1" dirty="0">
                <a:latin typeface="Arial"/>
                <a:ea typeface="Noto Sans CJK SC"/>
              </a:rPr>
              <a:t> in </a:t>
            </a:r>
            <a:r>
              <a:rPr lang="en-US" sz="1800" b="1" strike="noStrike" spc="-1" dirty="0">
                <a:solidFill>
                  <a:srgbClr val="3465A4"/>
                </a:solidFill>
                <a:latin typeface="Arial"/>
                <a:ea typeface="Noto Sans CJK SC"/>
              </a:rPr>
              <a:t>providing proposed efficient solution</a:t>
            </a:r>
            <a:r>
              <a:rPr lang="en-US" sz="1800" b="0" strike="noStrike" spc="-1" dirty="0">
                <a:latin typeface="Arial"/>
                <a:ea typeface="Noto Sans CJK SC"/>
              </a:rPr>
              <a:t> for </a:t>
            </a:r>
            <a:r>
              <a:rPr lang="en-US" sz="1800" b="1" strike="noStrike" spc="-1" dirty="0" err="1">
                <a:latin typeface="Arial"/>
                <a:ea typeface="Noto Sans CJK SC"/>
              </a:rPr>
              <a:t>MoF</a:t>
            </a:r>
            <a:r>
              <a:rPr lang="en-US" spc="-1" dirty="0">
                <a:latin typeface="Arial"/>
                <a:ea typeface="Noto Sans CJK SC"/>
              </a:rPr>
              <a:t>.</a:t>
            </a:r>
            <a:br>
              <a:rPr dirty="0"/>
            </a:br>
            <a:r>
              <a:rPr lang="en-US" sz="1800" b="0" strike="noStrike" spc="-1" dirty="0">
                <a:latin typeface="Arial"/>
              </a:rPr>
              <a:t> </a:t>
            </a: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dirty="0"/>
              <a:t>Thus, the </a:t>
            </a:r>
            <a:r>
              <a:rPr lang="en-US" b="1" dirty="0" err="1"/>
              <a:t>MoF</a:t>
            </a:r>
            <a:r>
              <a:rPr lang="en-US" dirty="0"/>
              <a:t> will </a:t>
            </a:r>
            <a:r>
              <a:rPr lang="en-US" b="1" dirty="0">
                <a:solidFill>
                  <a:schemeClr val="tx2"/>
                </a:solidFill>
              </a:rPr>
              <a:t>use the information </a:t>
            </a:r>
            <a:r>
              <a:rPr lang="en-US" dirty="0"/>
              <a:t>to </a:t>
            </a:r>
            <a:r>
              <a:rPr lang="en-US" b="1" dirty="0" err="1">
                <a:solidFill>
                  <a:schemeClr val="tx2"/>
                </a:solidFill>
              </a:rPr>
              <a:t>optimise</a:t>
            </a:r>
            <a:r>
              <a:rPr lang="en-US" dirty="0"/>
              <a:t> its </a:t>
            </a:r>
            <a:r>
              <a:rPr lang="en-US" b="1" dirty="0">
                <a:solidFill>
                  <a:schemeClr val="tx2"/>
                </a:solidFill>
              </a:rPr>
              <a:t>financial planning </a:t>
            </a:r>
            <a:r>
              <a:rPr lang="en-US" dirty="0"/>
              <a:t>and </a:t>
            </a:r>
            <a:r>
              <a:rPr lang="en-US" b="1" dirty="0">
                <a:solidFill>
                  <a:schemeClr val="tx2"/>
                </a:solidFill>
              </a:rPr>
              <a:t>reduce financial loss</a:t>
            </a:r>
            <a:endParaRPr lang="en-US" sz="1800" b="1" strike="noStrike" spc="-1" dirty="0">
              <a:solidFill>
                <a:schemeClr val="tx2"/>
              </a:solidFill>
              <a:latin typeface="Arial"/>
            </a:endParaRPr>
          </a:p>
        </p:txBody>
      </p:sp>
      <p:sp>
        <p:nvSpPr>
          <p:cNvPr id="132" name="CustomShape 2"/>
          <p:cNvSpPr/>
          <p:nvPr/>
        </p:nvSpPr>
        <p:spPr>
          <a:xfrm>
            <a:off x="2160" y="5486400"/>
            <a:ext cx="9235440" cy="182880"/>
          </a:xfrm>
          <a:prstGeom prst="rect">
            <a:avLst/>
          </a:prstGeom>
          <a:solidFill>
            <a:srgbClr val="A3238E"/>
          </a:solidFill>
          <a:ln>
            <a:solidFill>
              <a:srgbClr val="A3238E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3" name="CustomShape 3"/>
          <p:cNvSpPr/>
          <p:nvPr/>
        </p:nvSpPr>
        <p:spPr>
          <a:xfrm>
            <a:off x="9238680" y="5486400"/>
            <a:ext cx="841320" cy="182880"/>
          </a:xfrm>
          <a:prstGeom prst="rect">
            <a:avLst/>
          </a:prstGeom>
          <a:solidFill>
            <a:srgbClr val="FAA61A"/>
          </a:solidFill>
          <a:ln>
            <a:solidFill>
              <a:srgbClr val="FAA61A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4" name="TextShape 4"/>
          <p:cNvSpPr txBox="1"/>
          <p:nvPr/>
        </p:nvSpPr>
        <p:spPr>
          <a:xfrm>
            <a:off x="505800" y="226080"/>
            <a:ext cx="9071640" cy="7797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r>
              <a:rPr lang="en-US" sz="3200" b="1" strike="noStrike" spc="-1">
                <a:latin typeface="Arial"/>
              </a:rPr>
              <a:t>Introduction: Benefits of the Project</a:t>
            </a:r>
            <a:endParaRPr lang="en-US" sz="3200" b="0" strike="noStrike" spc="-1">
              <a:latin typeface="Arial"/>
            </a:endParaRPr>
          </a:p>
        </p:txBody>
      </p:sp>
      <p:pic>
        <p:nvPicPr>
          <p:cNvPr id="135" name="Picture 134"/>
          <p:cNvPicPr/>
          <p:nvPr/>
        </p:nvPicPr>
        <p:blipFill>
          <a:blip r:embed="rId2"/>
          <a:srcRect t="18176" b="21212"/>
          <a:stretch/>
        </p:blipFill>
        <p:spPr>
          <a:xfrm>
            <a:off x="4832280" y="1734480"/>
            <a:ext cx="5286960" cy="3203640"/>
          </a:xfrm>
          <a:prstGeom prst="rect">
            <a:avLst/>
          </a:prstGeom>
          <a:ln>
            <a:noFill/>
          </a:ln>
        </p:spPr>
      </p:pic>
      <p:pic>
        <p:nvPicPr>
          <p:cNvPr id="136" name="Picture 135"/>
          <p:cNvPicPr/>
          <p:nvPr/>
        </p:nvPicPr>
        <p:blipFill>
          <a:blip r:embed="rId3"/>
          <a:stretch/>
        </p:blipFill>
        <p:spPr>
          <a:xfrm>
            <a:off x="4829760" y="1736640"/>
            <a:ext cx="1841400" cy="520560"/>
          </a:xfrm>
          <a:prstGeom prst="rect">
            <a:avLst/>
          </a:prstGeom>
          <a:ln>
            <a:noFill/>
          </a:ln>
        </p:spPr>
      </p:pic>
      <p:pic>
        <p:nvPicPr>
          <p:cNvPr id="137" name="Picture 136"/>
          <p:cNvPicPr/>
          <p:nvPr/>
        </p:nvPicPr>
        <p:blipFill>
          <a:blip r:embed="rId4"/>
          <a:srcRect l="10900" t="15999" r="8366" b="43197"/>
          <a:stretch/>
        </p:blipFill>
        <p:spPr>
          <a:xfrm>
            <a:off x="8445960" y="1698480"/>
            <a:ext cx="1472040" cy="543240"/>
          </a:xfrm>
          <a:prstGeom prst="rect">
            <a:avLst/>
          </a:prstGeom>
          <a:ln>
            <a:noFill/>
          </a:ln>
        </p:spPr>
      </p:pic>
      <p:sp>
        <p:nvSpPr>
          <p:cNvPr id="138" name="CustomShape 5"/>
          <p:cNvSpPr/>
          <p:nvPr/>
        </p:nvSpPr>
        <p:spPr>
          <a:xfrm>
            <a:off x="9052560" y="-969480"/>
            <a:ext cx="2007000" cy="2158200"/>
          </a:xfrm>
          <a:prstGeom prst="ellipse">
            <a:avLst/>
          </a:prstGeom>
          <a:solidFill>
            <a:srgbClr val="FFFBCC"/>
          </a:solidFill>
          <a:ln>
            <a:solidFill>
              <a:srgbClr val="FFF9AE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39" name="Picture 138"/>
          <p:cNvPicPr/>
          <p:nvPr/>
        </p:nvPicPr>
        <p:blipFill>
          <a:blip r:embed="rId5"/>
          <a:srcRect r="83114"/>
          <a:stretch/>
        </p:blipFill>
        <p:spPr>
          <a:xfrm>
            <a:off x="9389880" y="183600"/>
            <a:ext cx="618120" cy="6487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Shape 1"/>
          <p:cNvSpPr txBox="1"/>
          <p:nvPr/>
        </p:nvSpPr>
        <p:spPr>
          <a:xfrm>
            <a:off x="506160" y="226080"/>
            <a:ext cx="9071640" cy="7797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r>
              <a:rPr lang="en-US" sz="3200" b="1" strike="noStrike" spc="-1" dirty="0">
                <a:latin typeface="Arial"/>
              </a:rPr>
              <a:t>Related Works: Problem Domain</a:t>
            </a:r>
            <a:endParaRPr lang="en-US" sz="3200" b="0" strike="noStrike" spc="-1" dirty="0">
              <a:latin typeface="Arial"/>
            </a:endParaRPr>
          </a:p>
        </p:txBody>
      </p:sp>
      <p:sp>
        <p:nvSpPr>
          <p:cNvPr id="141" name="CustomShape 2"/>
          <p:cNvSpPr/>
          <p:nvPr/>
        </p:nvSpPr>
        <p:spPr>
          <a:xfrm>
            <a:off x="2160" y="5486400"/>
            <a:ext cx="9235440" cy="182880"/>
          </a:xfrm>
          <a:prstGeom prst="rect">
            <a:avLst/>
          </a:prstGeom>
          <a:solidFill>
            <a:srgbClr val="A3238E"/>
          </a:solidFill>
          <a:ln>
            <a:solidFill>
              <a:srgbClr val="A3238E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2" name="CustomShape 3"/>
          <p:cNvSpPr/>
          <p:nvPr/>
        </p:nvSpPr>
        <p:spPr>
          <a:xfrm>
            <a:off x="9238680" y="5486400"/>
            <a:ext cx="841320" cy="182880"/>
          </a:xfrm>
          <a:prstGeom prst="rect">
            <a:avLst/>
          </a:prstGeom>
          <a:solidFill>
            <a:srgbClr val="FAA61A"/>
          </a:solidFill>
          <a:ln>
            <a:solidFill>
              <a:srgbClr val="FAA61A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43" name="Picture 142"/>
          <p:cNvPicPr/>
          <p:nvPr/>
        </p:nvPicPr>
        <p:blipFill>
          <a:blip r:embed="rId2"/>
          <a:stretch/>
        </p:blipFill>
        <p:spPr>
          <a:xfrm>
            <a:off x="4520880" y="1097280"/>
            <a:ext cx="5263200" cy="3910680"/>
          </a:xfrm>
          <a:prstGeom prst="rect">
            <a:avLst/>
          </a:prstGeom>
          <a:ln>
            <a:noFill/>
          </a:ln>
        </p:spPr>
      </p:pic>
      <p:sp>
        <p:nvSpPr>
          <p:cNvPr id="144" name="TextShape 4"/>
          <p:cNvSpPr txBox="1"/>
          <p:nvPr/>
        </p:nvSpPr>
        <p:spPr>
          <a:xfrm>
            <a:off x="1554480" y="1828800"/>
            <a:ext cx="2692080" cy="346320"/>
          </a:xfrm>
          <a:prstGeom prst="rect">
            <a:avLst/>
          </a:prstGeom>
          <a:noFill/>
          <a:ln>
            <a:noFill/>
          </a:ln>
        </p:spPr>
      </p:sp>
      <p:sp>
        <p:nvSpPr>
          <p:cNvPr id="145" name="TextShape 5"/>
          <p:cNvSpPr txBox="1"/>
          <p:nvPr/>
        </p:nvSpPr>
        <p:spPr>
          <a:xfrm>
            <a:off x="296545" y="1484280"/>
            <a:ext cx="3972240" cy="32427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 dirty="0">
                <a:latin typeface="Arial"/>
              </a:rPr>
              <a:t>According </a:t>
            </a:r>
            <a:r>
              <a:rPr lang="en-US" sz="1800" b="1" strike="noStrike" spc="-1" dirty="0">
                <a:latin typeface="Arial"/>
              </a:rPr>
              <a:t>Ministry of Finance (2019)</a:t>
            </a:r>
            <a:r>
              <a:rPr lang="en-US" sz="1800" b="0" strike="noStrike" spc="-1" dirty="0">
                <a:latin typeface="Arial"/>
              </a:rPr>
              <a:t>, contribution to GDP is </a:t>
            </a:r>
            <a:r>
              <a:rPr lang="en-US" sz="1800" b="1" strike="noStrike" spc="-1" dirty="0">
                <a:solidFill>
                  <a:srgbClr val="C9211E"/>
                </a:solidFill>
                <a:latin typeface="Arial"/>
              </a:rPr>
              <a:t>dominantly</a:t>
            </a:r>
            <a:r>
              <a:rPr lang="en-US" sz="1800" b="0" strike="noStrike" spc="-1" dirty="0">
                <a:latin typeface="Arial"/>
              </a:rPr>
              <a:t> contributed by </a:t>
            </a:r>
            <a:r>
              <a:rPr lang="en-US" sz="1800" b="1" strike="noStrike" spc="-1" dirty="0">
                <a:solidFill>
                  <a:srgbClr val="3465A4"/>
                </a:solidFill>
                <a:latin typeface="Arial"/>
              </a:rPr>
              <a:t>Real Private Consumption</a:t>
            </a:r>
            <a:r>
              <a:rPr lang="en-US" sz="1800" b="0" strike="noStrike" spc="-1" dirty="0">
                <a:latin typeface="Arial"/>
              </a:rPr>
              <a:t> since 2018.</a:t>
            </a:r>
            <a:br>
              <a:rPr dirty="0"/>
            </a:br>
            <a:r>
              <a:rPr lang="en-US" sz="1800" b="0" strike="noStrike" spc="-1" dirty="0">
                <a:latin typeface="Arial"/>
              </a:rPr>
              <a:t> </a:t>
            </a:r>
            <a:r>
              <a:rPr lang="en-US" sz="1800" b="0" strike="noStrike" spc="-1" dirty="0">
                <a:solidFill>
                  <a:srgbClr val="000000"/>
                </a:solidFill>
                <a:latin typeface="Arial"/>
              </a:rPr>
              <a:t> </a:t>
            </a:r>
            <a:endParaRPr lang="en-US" sz="1800" b="0" strike="noStrike" spc="-1" dirty="0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Noto Sans CJK SC"/>
              </a:rPr>
              <a:t>Moreover, </a:t>
            </a:r>
            <a:r>
              <a:rPr lang="en-US" sz="1800" b="1" strike="noStrike" spc="-1" dirty="0">
                <a:solidFill>
                  <a:srgbClr val="000000"/>
                </a:solidFill>
                <a:latin typeface="Arial"/>
                <a:ea typeface="Noto Sans CJK SC"/>
              </a:rPr>
              <a:t>RPC’s contribution</a:t>
            </a: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Noto Sans CJK SC"/>
              </a:rPr>
              <a:t> to GDP is </a:t>
            </a:r>
            <a:r>
              <a:rPr lang="en-US" sz="1800" b="1" strike="noStrike" spc="-1" dirty="0">
                <a:solidFill>
                  <a:srgbClr val="000000"/>
                </a:solidFill>
                <a:latin typeface="Arial"/>
                <a:ea typeface="Noto Sans CJK SC"/>
              </a:rPr>
              <a:t>quarterly increasing</a:t>
            </a: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Noto Sans CJK SC"/>
              </a:rPr>
              <a:t> s</a:t>
            </a:r>
            <a:r>
              <a:rPr lang="en-US" sz="1800" b="0" strike="noStrike" spc="-1" dirty="0">
                <a:solidFill>
                  <a:srgbClr val="000000"/>
                </a:solidFill>
                <a:latin typeface="Arial"/>
              </a:rPr>
              <a:t>ince 2018 (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Arial"/>
              </a:rPr>
              <a:t>MoF</a:t>
            </a:r>
            <a:r>
              <a:rPr lang="en-US" sz="1800" b="0" strike="noStrike" spc="-1" dirty="0">
                <a:solidFill>
                  <a:srgbClr val="000000"/>
                </a:solidFill>
                <a:latin typeface="Arial"/>
              </a:rPr>
              <a:t>, 2019). </a:t>
            </a:r>
            <a:endParaRPr lang="en-US" sz="1800" b="0" strike="noStrike" spc="-1" dirty="0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1800" b="0" strike="noStrike" spc="-1" dirty="0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</a:rPr>
              <a:t>This shows that Malaysia’s GDP is </a:t>
            </a:r>
            <a:r>
              <a:rPr lang="en-US" sz="1800" b="1" strike="noStrike" spc="-1" dirty="0">
                <a:solidFill>
                  <a:srgbClr val="000000"/>
                </a:solidFill>
                <a:latin typeface="Arial"/>
              </a:rPr>
              <a:t>significantly dependent</a:t>
            </a:r>
            <a:r>
              <a:rPr lang="en-US" sz="1800" b="0" strike="noStrike" spc="-1" dirty="0">
                <a:solidFill>
                  <a:srgbClr val="000000"/>
                </a:solidFill>
                <a:latin typeface="Arial"/>
              </a:rPr>
              <a:t> on </a:t>
            </a:r>
            <a:r>
              <a:rPr lang="en-US" sz="1800" b="1" strike="noStrike" spc="-1" dirty="0">
                <a:solidFill>
                  <a:srgbClr val="3465A4"/>
                </a:solidFill>
                <a:latin typeface="Arial"/>
              </a:rPr>
              <a:t>RPC</a:t>
            </a:r>
            <a:r>
              <a:rPr lang="en-US" sz="1800" b="0" strike="noStrike" spc="-1" dirty="0">
                <a:solidFill>
                  <a:srgbClr val="000000"/>
                </a:solidFill>
                <a:latin typeface="Arial"/>
              </a:rPr>
              <a:t>.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146" name="TextShape 6"/>
          <p:cNvSpPr txBox="1"/>
          <p:nvPr/>
        </p:nvSpPr>
        <p:spPr>
          <a:xfrm>
            <a:off x="5029200" y="5007960"/>
            <a:ext cx="4480560" cy="2610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pPr algn="ctr"/>
            <a:r>
              <a:rPr lang="en-US" sz="1200" b="0" i="1" strike="noStrike" spc="-1">
                <a:latin typeface="Arial"/>
              </a:rPr>
              <a:t>Source: Ministry of Finance (2020)</a:t>
            </a:r>
          </a:p>
        </p:txBody>
      </p:sp>
      <p:sp>
        <p:nvSpPr>
          <p:cNvPr id="147" name="CustomShape 7"/>
          <p:cNvSpPr/>
          <p:nvPr/>
        </p:nvSpPr>
        <p:spPr>
          <a:xfrm>
            <a:off x="9052560" y="-969480"/>
            <a:ext cx="2007000" cy="2158200"/>
          </a:xfrm>
          <a:prstGeom prst="ellipse">
            <a:avLst/>
          </a:prstGeom>
          <a:solidFill>
            <a:srgbClr val="FFFBCC"/>
          </a:solidFill>
          <a:ln>
            <a:solidFill>
              <a:srgbClr val="FFF9AE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48" name="Picture 147"/>
          <p:cNvPicPr/>
          <p:nvPr/>
        </p:nvPicPr>
        <p:blipFill>
          <a:blip r:embed="rId3"/>
          <a:srcRect r="83114"/>
          <a:stretch/>
        </p:blipFill>
        <p:spPr>
          <a:xfrm>
            <a:off x="9389880" y="183600"/>
            <a:ext cx="618120" cy="6487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3625</TotalTime>
  <Words>2195</Words>
  <Application>Microsoft Office PowerPoint</Application>
  <PresentationFormat>Custom</PresentationFormat>
  <Paragraphs>293</Paragraphs>
  <Slides>42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9" baseType="lpstr">
      <vt:lpstr>Arial</vt:lpstr>
      <vt:lpstr>Calibri</vt:lpstr>
      <vt:lpstr>StarSymbol</vt:lpstr>
      <vt:lpstr>Symbol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Research Methodology : Data Cleansing </vt:lpstr>
      <vt:lpstr>Research Methodology : Data Preparation </vt:lpstr>
      <vt:lpstr>Research Methodology : Model Development</vt:lpstr>
      <vt:lpstr>Research Methodology : Model Optimization</vt:lpstr>
      <vt:lpstr>Research Methodology : Model Optimization</vt:lpstr>
      <vt:lpstr>Research Methodology : Model Optimization</vt:lpstr>
      <vt:lpstr>Research Methodology : Model Optimization</vt:lpstr>
      <vt:lpstr>Research Methodology : Model Optimization</vt:lpstr>
      <vt:lpstr>Results and Discussions: Model Evaluation</vt:lpstr>
      <vt:lpstr>Results and Discussions: Data Prediction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Research Methodology : Data Preparation </vt:lpstr>
      <vt:lpstr>Research Methodology : Model Optimization</vt:lpstr>
      <vt:lpstr>Research Methodology : Model Optimization</vt:lpstr>
      <vt:lpstr>Research Methodology : Model Optimization</vt:lpstr>
      <vt:lpstr>Research Methodology : Model Optimization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Azzubair Azeman</dc:creator>
  <dc:description/>
  <cp:lastModifiedBy>Azzubair Azeman</cp:lastModifiedBy>
  <cp:revision>96</cp:revision>
  <dcterms:created xsi:type="dcterms:W3CDTF">2020-11-16T15:25:24Z</dcterms:created>
  <dcterms:modified xsi:type="dcterms:W3CDTF">2021-02-01T09:42:40Z</dcterms:modified>
  <dc:language>en-NZ</dc:language>
</cp:coreProperties>
</file>